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0" r:id="rId2"/>
    <p:sldId id="275" r:id="rId3"/>
    <p:sldId id="263" r:id="rId4"/>
    <p:sldId id="272" r:id="rId5"/>
    <p:sldId id="261" r:id="rId6"/>
    <p:sldId id="264" r:id="rId7"/>
    <p:sldId id="262" r:id="rId8"/>
    <p:sldId id="257" r:id="rId9"/>
    <p:sldId id="258" r:id="rId10"/>
    <p:sldId id="265" r:id="rId11"/>
    <p:sldId id="259" r:id="rId12"/>
    <p:sldId id="266" r:id="rId13"/>
    <p:sldId id="260" r:id="rId14"/>
    <p:sldId id="268" r:id="rId15"/>
    <p:sldId id="274" r:id="rId16"/>
    <p:sldId id="269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92" r:id="rId29"/>
    <p:sldId id="293" r:id="rId30"/>
    <p:sldId id="271" r:id="rId31"/>
    <p:sldId id="288" r:id="rId32"/>
    <p:sldId id="289" r:id="rId33"/>
    <p:sldId id="294" r:id="rId34"/>
    <p:sldId id="295" r:id="rId35"/>
    <p:sldId id="290" r:id="rId36"/>
    <p:sldId id="296" r:id="rId37"/>
    <p:sldId id="298" r:id="rId38"/>
    <p:sldId id="299" r:id="rId39"/>
    <p:sldId id="300" r:id="rId40"/>
    <p:sldId id="301" r:id="rId41"/>
    <p:sldId id="297" r:id="rId42"/>
    <p:sldId id="283" r:id="rId43"/>
    <p:sldId id="291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Napimoga" initials="MN" lastIdx="1" clrIdx="0">
    <p:extLst>
      <p:ext uri="{19B8F6BF-5375-455C-9EA6-DF929625EA0E}">
        <p15:presenceInfo xmlns:p15="http://schemas.microsoft.com/office/powerpoint/2012/main" userId="S-1-5-21-546403733-1613073966-803696149-2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rgbClr val="FF0000"/>
                </a:solidFill>
              </a:rPr>
              <a:t>AVALIAÇÕES</a:t>
            </a:r>
            <a:r>
              <a:rPr lang="pt-BR" sz="1600" b="1" baseline="0" dirty="0">
                <a:solidFill>
                  <a:srgbClr val="FF0000"/>
                </a:solidFill>
              </a:rPr>
              <a:t> 2007-2017</a:t>
            </a:r>
            <a:endParaRPr lang="pt-BR" sz="1600" b="1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4619492874456544E-2"/>
          <c:y val="0.11374794776999289"/>
          <c:w val="0.8980449379537927"/>
          <c:h val="0.71558392037210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Plan1!$R$2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Plan1!$Q$3:$Q$9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Plan1!$R$3:$R$9</c:f>
              <c:numCache>
                <c:formatCode>0.0%</c:formatCode>
                <c:ptCount val="7"/>
                <c:pt idx="0">
                  <c:v>1.3297872340425532E-3</c:v>
                </c:pt>
                <c:pt idx="1">
                  <c:v>1.5957446808510637E-2</c:v>
                </c:pt>
                <c:pt idx="2">
                  <c:v>0.30230496453900707</c:v>
                </c:pt>
                <c:pt idx="3">
                  <c:v>0.34929078014184395</c:v>
                </c:pt>
                <c:pt idx="4">
                  <c:v>0.22606382978723405</c:v>
                </c:pt>
                <c:pt idx="5">
                  <c:v>6.8705673758865243E-2</c:v>
                </c:pt>
                <c:pt idx="6">
                  <c:v>3.6347517730496451E-2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5-4D7D-BF46-37DB233574FD}"/>
            </c:ext>
          </c:extLst>
        </c:ser>
        <c:ser>
          <c:idx val="1"/>
          <c:order val="1"/>
          <c:tx>
            <c:strRef>
              <c:f>Plan1!$S$2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Plan1!$Q$3:$Q$9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Plan1!$S$3:$S$9</c:f>
              <c:numCache>
                <c:formatCode>0.0%</c:formatCode>
                <c:ptCount val="7"/>
                <c:pt idx="0">
                  <c:v>2E-3</c:v>
                </c:pt>
                <c:pt idx="1">
                  <c:v>0.02</c:v>
                </c:pt>
                <c:pt idx="2">
                  <c:v>0.316</c:v>
                </c:pt>
                <c:pt idx="3">
                  <c:v>0.33900000000000002</c:v>
                </c:pt>
                <c:pt idx="4">
                  <c:v>0.20499999999999999</c:v>
                </c:pt>
                <c:pt idx="5">
                  <c:v>7.4999999999999997E-2</c:v>
                </c:pt>
                <c:pt idx="6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35-4D7D-BF46-37DB233574FD}"/>
            </c:ext>
          </c:extLst>
        </c:ser>
        <c:ser>
          <c:idx val="2"/>
          <c:order val="2"/>
          <c:tx>
            <c:strRef>
              <c:f>Plan1!$T$2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Plan1!$Q$3:$Q$9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Plan1!$T$3:$T$9</c:f>
              <c:numCache>
                <c:formatCode>0.0%</c:formatCode>
                <c:ptCount val="7"/>
                <c:pt idx="0">
                  <c:v>2E-3</c:v>
                </c:pt>
                <c:pt idx="1">
                  <c:v>1.6E-2</c:v>
                </c:pt>
                <c:pt idx="2">
                  <c:v>0.32400000000000001</c:v>
                </c:pt>
                <c:pt idx="3">
                  <c:v>0.34799999999999998</c:v>
                </c:pt>
                <c:pt idx="4">
                  <c:v>0.185</c:v>
                </c:pt>
                <c:pt idx="5">
                  <c:v>8.1000000000000003E-2</c:v>
                </c:pt>
                <c:pt idx="6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5-4D7D-BF46-37DB233574FD}"/>
            </c:ext>
          </c:extLst>
        </c:ser>
        <c:ser>
          <c:idx val="3"/>
          <c:order val="3"/>
          <c:tx>
            <c:strRef>
              <c:f>Plan1!$U$2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Plan1!$Q$3:$Q$9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Plan1!$U$3:$U$9</c:f>
              <c:numCache>
                <c:formatCode>0.0%</c:formatCode>
                <c:ptCount val="7"/>
                <c:pt idx="0">
                  <c:v>2E-3</c:v>
                </c:pt>
                <c:pt idx="1">
                  <c:v>2.5999999999999999E-2</c:v>
                </c:pt>
                <c:pt idx="2">
                  <c:v>0.32900000000000001</c:v>
                </c:pt>
                <c:pt idx="3">
                  <c:v>0.35299999999999998</c:v>
                </c:pt>
                <c:pt idx="4">
                  <c:v>0.17799999999999999</c:v>
                </c:pt>
                <c:pt idx="5">
                  <c:v>6.9000000000000006E-2</c:v>
                </c:pt>
                <c:pt idx="6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35-4D7D-BF46-37DB23357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83030272"/>
        <c:axId val="-583029184"/>
      </c:barChart>
      <c:catAx>
        <c:axId val="-58303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83029184"/>
        <c:crosses val="autoZero"/>
        <c:auto val="1"/>
        <c:lblAlgn val="ctr"/>
        <c:lblOffset val="100"/>
        <c:noMultiLvlLbl val="0"/>
      </c:catAx>
      <c:valAx>
        <c:axId val="-58302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83030272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DCBF6-CC75-4522-B5A6-36FF86C82735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EED534E5-17AE-4B83-8A5A-DF1809508162}">
      <dgm:prSet phldrT="[Texto]" custT="1"/>
      <dgm:spPr/>
      <dgm:t>
        <a:bodyPr/>
        <a:lstStyle/>
        <a:p>
          <a:r>
            <a:rPr lang="pt-BR" sz="2000" b="1" dirty="0" smtClean="0"/>
            <a:t>Alinhamento da politica estratégica institucional</a:t>
          </a:r>
          <a:endParaRPr lang="pt-BR" sz="2000" dirty="0"/>
        </a:p>
      </dgm:t>
    </dgm:pt>
    <dgm:pt modelId="{A7446AAD-4515-44E0-9927-BF901ED17A5A}" type="parTrans" cxnId="{15A01FB6-AB06-4010-825C-23425E654A4F}">
      <dgm:prSet/>
      <dgm:spPr/>
      <dgm:t>
        <a:bodyPr/>
        <a:lstStyle/>
        <a:p>
          <a:endParaRPr lang="pt-BR"/>
        </a:p>
      </dgm:t>
    </dgm:pt>
    <dgm:pt modelId="{4DD18F8C-D080-4012-A55F-2487ADD675DD}" type="sibTrans" cxnId="{15A01FB6-AB06-4010-825C-23425E654A4F}">
      <dgm:prSet/>
      <dgm:spPr/>
      <dgm:t>
        <a:bodyPr/>
        <a:lstStyle/>
        <a:p>
          <a:endParaRPr lang="pt-BR"/>
        </a:p>
      </dgm:t>
    </dgm:pt>
    <dgm:pt modelId="{2090A1F8-B0A1-4702-809F-CFD4B98089F6}">
      <dgm:prSet phldrT="[Texto]" custT="1"/>
      <dgm:spPr/>
      <dgm:t>
        <a:bodyPr/>
        <a:lstStyle/>
        <a:p>
          <a:r>
            <a:rPr lang="pt-BR" sz="2000" b="1" dirty="0" smtClean="0"/>
            <a:t>Oportunidades e necessidades locais/regionais</a:t>
          </a:r>
          <a:endParaRPr lang="pt-BR" sz="2000" dirty="0"/>
        </a:p>
      </dgm:t>
    </dgm:pt>
    <dgm:pt modelId="{C337DFE5-03C2-4F90-9680-B80BDF0C635B}" type="parTrans" cxnId="{8C9554E5-1707-4A05-AA4A-487F135672BF}">
      <dgm:prSet/>
      <dgm:spPr/>
      <dgm:t>
        <a:bodyPr/>
        <a:lstStyle/>
        <a:p>
          <a:endParaRPr lang="pt-BR"/>
        </a:p>
      </dgm:t>
    </dgm:pt>
    <dgm:pt modelId="{4B82FDFD-2261-4679-88A0-9DFAC24CA83B}" type="sibTrans" cxnId="{8C9554E5-1707-4A05-AA4A-487F135672BF}">
      <dgm:prSet/>
      <dgm:spPr/>
      <dgm:t>
        <a:bodyPr/>
        <a:lstStyle/>
        <a:p>
          <a:endParaRPr lang="pt-BR"/>
        </a:p>
      </dgm:t>
    </dgm:pt>
    <dgm:pt modelId="{2B4D9FA7-CB3F-46EC-9A79-9146D11C68AB}">
      <dgm:prSet phldrT="[Texto]" custT="1"/>
      <dgm:spPr/>
      <dgm:t>
        <a:bodyPr/>
        <a:lstStyle/>
        <a:p>
          <a:r>
            <a:rPr lang="pt-BR" sz="2000" b="1" dirty="0" smtClean="0"/>
            <a:t>Diretrizes dos órgãos governamentais</a:t>
          </a:r>
          <a:endParaRPr lang="pt-BR" sz="2000" dirty="0"/>
        </a:p>
      </dgm:t>
    </dgm:pt>
    <dgm:pt modelId="{2C2ABA21-BFC7-45DE-A635-573868171544}" type="parTrans" cxnId="{C02143E2-FB84-49FF-AAFD-02913437218F}">
      <dgm:prSet/>
      <dgm:spPr/>
      <dgm:t>
        <a:bodyPr/>
        <a:lstStyle/>
        <a:p>
          <a:endParaRPr lang="pt-BR"/>
        </a:p>
      </dgm:t>
    </dgm:pt>
    <dgm:pt modelId="{9E6614F1-2569-42A6-8453-FCFCBC9A1E21}" type="sibTrans" cxnId="{C02143E2-FB84-49FF-AAFD-02913437218F}">
      <dgm:prSet/>
      <dgm:spPr/>
      <dgm:t>
        <a:bodyPr/>
        <a:lstStyle/>
        <a:p>
          <a:endParaRPr lang="pt-BR"/>
        </a:p>
      </dgm:t>
    </dgm:pt>
    <dgm:pt modelId="{EB01F070-DA97-482B-A586-E9FF3720AEC4}" type="pres">
      <dgm:prSet presAssocID="{1E5DCBF6-CC75-4522-B5A6-36FF86C827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F246014-44B9-41F8-BF40-8432450CD558}" type="pres">
      <dgm:prSet presAssocID="{EED534E5-17AE-4B83-8A5A-DF1809508162}" presName="gear1" presStyleLbl="node1" presStyleIdx="0" presStyleCnt="3" custScaleX="105092" custScaleY="10103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CE4CE4-0928-447E-96D1-475D6676884A}" type="pres">
      <dgm:prSet presAssocID="{EED534E5-17AE-4B83-8A5A-DF1809508162}" presName="gear1srcNode" presStyleLbl="node1" presStyleIdx="0" presStyleCnt="3"/>
      <dgm:spPr/>
      <dgm:t>
        <a:bodyPr/>
        <a:lstStyle/>
        <a:p>
          <a:endParaRPr lang="pt-BR"/>
        </a:p>
      </dgm:t>
    </dgm:pt>
    <dgm:pt modelId="{0351E5A3-002F-4C00-BE31-D69360E29606}" type="pres">
      <dgm:prSet presAssocID="{EED534E5-17AE-4B83-8A5A-DF1809508162}" presName="gear1dstNode" presStyleLbl="node1" presStyleIdx="0" presStyleCnt="3"/>
      <dgm:spPr/>
      <dgm:t>
        <a:bodyPr/>
        <a:lstStyle/>
        <a:p>
          <a:endParaRPr lang="pt-BR"/>
        </a:p>
      </dgm:t>
    </dgm:pt>
    <dgm:pt modelId="{A1E87A81-5FE1-4DBD-AF14-0E49377349C2}" type="pres">
      <dgm:prSet presAssocID="{2090A1F8-B0A1-4702-809F-CFD4B98089F6}" presName="gear2" presStyleLbl="node1" presStyleIdx="1" presStyleCnt="3" custScaleX="123641" custScaleY="11619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40EDF2-4933-4F54-95E2-274945F6051B}" type="pres">
      <dgm:prSet presAssocID="{2090A1F8-B0A1-4702-809F-CFD4B98089F6}" presName="gear2srcNode" presStyleLbl="node1" presStyleIdx="1" presStyleCnt="3"/>
      <dgm:spPr/>
      <dgm:t>
        <a:bodyPr/>
        <a:lstStyle/>
        <a:p>
          <a:endParaRPr lang="pt-BR"/>
        </a:p>
      </dgm:t>
    </dgm:pt>
    <dgm:pt modelId="{2DE27765-825D-4362-BEC3-396E96E41178}" type="pres">
      <dgm:prSet presAssocID="{2090A1F8-B0A1-4702-809F-CFD4B98089F6}" presName="gear2dstNode" presStyleLbl="node1" presStyleIdx="1" presStyleCnt="3"/>
      <dgm:spPr/>
      <dgm:t>
        <a:bodyPr/>
        <a:lstStyle/>
        <a:p>
          <a:endParaRPr lang="pt-BR"/>
        </a:p>
      </dgm:t>
    </dgm:pt>
    <dgm:pt modelId="{8BBA25F5-A0C7-4B06-B1D2-E664935D1358}" type="pres">
      <dgm:prSet presAssocID="{2B4D9FA7-CB3F-46EC-9A79-9146D11C68AB}" presName="gear3" presStyleLbl="node1" presStyleIdx="2" presStyleCnt="3" custScaleX="123640" custScaleY="116190"/>
      <dgm:spPr/>
      <dgm:t>
        <a:bodyPr/>
        <a:lstStyle/>
        <a:p>
          <a:endParaRPr lang="pt-BR"/>
        </a:p>
      </dgm:t>
    </dgm:pt>
    <dgm:pt modelId="{90F2453B-89F5-4A65-84E4-1C02C3D4246E}" type="pres">
      <dgm:prSet presAssocID="{2B4D9FA7-CB3F-46EC-9A79-9146D11C68A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D93B02-2978-479A-A4ED-96F9AE7B4932}" type="pres">
      <dgm:prSet presAssocID="{2B4D9FA7-CB3F-46EC-9A79-9146D11C68AB}" presName="gear3srcNode" presStyleLbl="node1" presStyleIdx="2" presStyleCnt="3"/>
      <dgm:spPr/>
      <dgm:t>
        <a:bodyPr/>
        <a:lstStyle/>
        <a:p>
          <a:endParaRPr lang="pt-BR"/>
        </a:p>
      </dgm:t>
    </dgm:pt>
    <dgm:pt modelId="{B2C1010B-CA9D-46CC-8358-5E0F1967D344}" type="pres">
      <dgm:prSet presAssocID="{2B4D9FA7-CB3F-46EC-9A79-9146D11C68AB}" presName="gear3dstNode" presStyleLbl="node1" presStyleIdx="2" presStyleCnt="3"/>
      <dgm:spPr/>
      <dgm:t>
        <a:bodyPr/>
        <a:lstStyle/>
        <a:p>
          <a:endParaRPr lang="pt-BR"/>
        </a:p>
      </dgm:t>
    </dgm:pt>
    <dgm:pt modelId="{6DA5351D-AA25-4501-B63C-E1AD697F2AFC}" type="pres">
      <dgm:prSet presAssocID="{4DD18F8C-D080-4012-A55F-2487ADD675DD}" presName="connector1" presStyleLbl="sibTrans2D1" presStyleIdx="0" presStyleCnt="3" custScaleX="92392" custScaleY="96679"/>
      <dgm:spPr/>
      <dgm:t>
        <a:bodyPr/>
        <a:lstStyle/>
        <a:p>
          <a:endParaRPr lang="pt-BR"/>
        </a:p>
      </dgm:t>
    </dgm:pt>
    <dgm:pt modelId="{75B6E1CE-86D5-4D87-9CE7-27E632E98141}" type="pres">
      <dgm:prSet presAssocID="{4B82FDFD-2261-4679-88A0-9DFAC24CA83B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B33DB103-9417-4F4B-A55B-7E3AA787ED69}" type="pres">
      <dgm:prSet presAssocID="{9E6614F1-2569-42A6-8453-FCFCBC9A1E21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B502A78C-D628-43A2-83B2-56FF8CF41DAA}" type="presOf" srcId="{4B82FDFD-2261-4679-88A0-9DFAC24CA83B}" destId="{75B6E1CE-86D5-4D87-9CE7-27E632E98141}" srcOrd="0" destOrd="0" presId="urn:microsoft.com/office/officeart/2005/8/layout/gear1"/>
    <dgm:cxn modelId="{D6C197D4-33EA-450B-9FBD-C81B472FB80A}" type="presOf" srcId="{2090A1F8-B0A1-4702-809F-CFD4B98089F6}" destId="{2DE27765-825D-4362-BEC3-396E96E41178}" srcOrd="2" destOrd="0" presId="urn:microsoft.com/office/officeart/2005/8/layout/gear1"/>
    <dgm:cxn modelId="{386B3FC2-6A18-410B-A5B1-EB003519D885}" type="presOf" srcId="{2B4D9FA7-CB3F-46EC-9A79-9146D11C68AB}" destId="{B2C1010B-CA9D-46CC-8358-5E0F1967D344}" srcOrd="3" destOrd="0" presId="urn:microsoft.com/office/officeart/2005/8/layout/gear1"/>
    <dgm:cxn modelId="{2BC4C558-9CFC-4182-9682-149005D5700E}" type="presOf" srcId="{9E6614F1-2569-42A6-8453-FCFCBC9A1E21}" destId="{B33DB103-9417-4F4B-A55B-7E3AA787ED69}" srcOrd="0" destOrd="0" presId="urn:microsoft.com/office/officeart/2005/8/layout/gear1"/>
    <dgm:cxn modelId="{46B40EDC-94C7-4B01-8B14-2B26B1A9409B}" type="presOf" srcId="{EED534E5-17AE-4B83-8A5A-DF1809508162}" destId="{0351E5A3-002F-4C00-BE31-D69360E29606}" srcOrd="2" destOrd="0" presId="urn:microsoft.com/office/officeart/2005/8/layout/gear1"/>
    <dgm:cxn modelId="{8C9554E5-1707-4A05-AA4A-487F135672BF}" srcId="{1E5DCBF6-CC75-4522-B5A6-36FF86C82735}" destId="{2090A1F8-B0A1-4702-809F-CFD4B98089F6}" srcOrd="1" destOrd="0" parTransId="{C337DFE5-03C2-4F90-9680-B80BDF0C635B}" sibTransId="{4B82FDFD-2261-4679-88A0-9DFAC24CA83B}"/>
    <dgm:cxn modelId="{11597040-76F2-451C-953E-B155D861FB5C}" type="presOf" srcId="{4DD18F8C-D080-4012-A55F-2487ADD675DD}" destId="{6DA5351D-AA25-4501-B63C-E1AD697F2AFC}" srcOrd="0" destOrd="0" presId="urn:microsoft.com/office/officeart/2005/8/layout/gear1"/>
    <dgm:cxn modelId="{C02143E2-FB84-49FF-AAFD-02913437218F}" srcId="{1E5DCBF6-CC75-4522-B5A6-36FF86C82735}" destId="{2B4D9FA7-CB3F-46EC-9A79-9146D11C68AB}" srcOrd="2" destOrd="0" parTransId="{2C2ABA21-BFC7-45DE-A635-573868171544}" sibTransId="{9E6614F1-2569-42A6-8453-FCFCBC9A1E21}"/>
    <dgm:cxn modelId="{829B5A73-7385-4209-BB01-FA3572055E44}" type="presOf" srcId="{2B4D9FA7-CB3F-46EC-9A79-9146D11C68AB}" destId="{90F2453B-89F5-4A65-84E4-1C02C3D4246E}" srcOrd="1" destOrd="0" presId="urn:microsoft.com/office/officeart/2005/8/layout/gear1"/>
    <dgm:cxn modelId="{2A91E7CF-B551-46B4-98B8-AE9F8FAC4EB5}" type="presOf" srcId="{2B4D9FA7-CB3F-46EC-9A79-9146D11C68AB}" destId="{8ED93B02-2978-479A-A4ED-96F9AE7B4932}" srcOrd="2" destOrd="0" presId="urn:microsoft.com/office/officeart/2005/8/layout/gear1"/>
    <dgm:cxn modelId="{15A01FB6-AB06-4010-825C-23425E654A4F}" srcId="{1E5DCBF6-CC75-4522-B5A6-36FF86C82735}" destId="{EED534E5-17AE-4B83-8A5A-DF1809508162}" srcOrd="0" destOrd="0" parTransId="{A7446AAD-4515-44E0-9927-BF901ED17A5A}" sibTransId="{4DD18F8C-D080-4012-A55F-2487ADD675DD}"/>
    <dgm:cxn modelId="{EE879161-DF48-4D7F-914A-68D691B119C4}" type="presOf" srcId="{2090A1F8-B0A1-4702-809F-CFD4B98089F6}" destId="{A040EDF2-4933-4F54-95E2-274945F6051B}" srcOrd="1" destOrd="0" presId="urn:microsoft.com/office/officeart/2005/8/layout/gear1"/>
    <dgm:cxn modelId="{C050F441-AEA5-48DA-B49C-AC8A6A15F4B6}" type="presOf" srcId="{EED534E5-17AE-4B83-8A5A-DF1809508162}" destId="{8F246014-44B9-41F8-BF40-8432450CD558}" srcOrd="0" destOrd="0" presId="urn:microsoft.com/office/officeart/2005/8/layout/gear1"/>
    <dgm:cxn modelId="{9599563B-D21E-461E-B898-86A05CA87D35}" type="presOf" srcId="{2B4D9FA7-CB3F-46EC-9A79-9146D11C68AB}" destId="{8BBA25F5-A0C7-4B06-B1D2-E664935D1358}" srcOrd="0" destOrd="0" presId="urn:microsoft.com/office/officeart/2005/8/layout/gear1"/>
    <dgm:cxn modelId="{97AEB78F-6D4C-42A8-A780-1C559BB3F1A9}" type="presOf" srcId="{EED534E5-17AE-4B83-8A5A-DF1809508162}" destId="{BCCE4CE4-0928-447E-96D1-475D6676884A}" srcOrd="1" destOrd="0" presId="urn:microsoft.com/office/officeart/2005/8/layout/gear1"/>
    <dgm:cxn modelId="{7BFEA9DA-A476-466B-921F-BD0509675649}" type="presOf" srcId="{2090A1F8-B0A1-4702-809F-CFD4B98089F6}" destId="{A1E87A81-5FE1-4DBD-AF14-0E49377349C2}" srcOrd="0" destOrd="0" presId="urn:microsoft.com/office/officeart/2005/8/layout/gear1"/>
    <dgm:cxn modelId="{B7594049-E67B-48FA-BC06-0ED6B536C18F}" type="presOf" srcId="{1E5DCBF6-CC75-4522-B5A6-36FF86C82735}" destId="{EB01F070-DA97-482B-A586-E9FF3720AEC4}" srcOrd="0" destOrd="0" presId="urn:microsoft.com/office/officeart/2005/8/layout/gear1"/>
    <dgm:cxn modelId="{41ACA73C-D79F-4798-B70E-C134E5625E44}" type="presParOf" srcId="{EB01F070-DA97-482B-A586-E9FF3720AEC4}" destId="{8F246014-44B9-41F8-BF40-8432450CD558}" srcOrd="0" destOrd="0" presId="urn:microsoft.com/office/officeart/2005/8/layout/gear1"/>
    <dgm:cxn modelId="{7451220C-DB26-4505-A1F2-F527BB39DFB1}" type="presParOf" srcId="{EB01F070-DA97-482B-A586-E9FF3720AEC4}" destId="{BCCE4CE4-0928-447E-96D1-475D6676884A}" srcOrd="1" destOrd="0" presId="urn:microsoft.com/office/officeart/2005/8/layout/gear1"/>
    <dgm:cxn modelId="{8B6E7601-370A-49E7-8522-C7B88EC073E4}" type="presParOf" srcId="{EB01F070-DA97-482B-A586-E9FF3720AEC4}" destId="{0351E5A3-002F-4C00-BE31-D69360E29606}" srcOrd="2" destOrd="0" presId="urn:microsoft.com/office/officeart/2005/8/layout/gear1"/>
    <dgm:cxn modelId="{D8B67D30-530B-40D5-92F5-715FD479F7AA}" type="presParOf" srcId="{EB01F070-DA97-482B-A586-E9FF3720AEC4}" destId="{A1E87A81-5FE1-4DBD-AF14-0E49377349C2}" srcOrd="3" destOrd="0" presId="urn:microsoft.com/office/officeart/2005/8/layout/gear1"/>
    <dgm:cxn modelId="{C876B241-23BF-48D2-B747-98CA7231D771}" type="presParOf" srcId="{EB01F070-DA97-482B-A586-E9FF3720AEC4}" destId="{A040EDF2-4933-4F54-95E2-274945F6051B}" srcOrd="4" destOrd="0" presId="urn:microsoft.com/office/officeart/2005/8/layout/gear1"/>
    <dgm:cxn modelId="{E180963D-FE88-45E1-8290-1673863095FB}" type="presParOf" srcId="{EB01F070-DA97-482B-A586-E9FF3720AEC4}" destId="{2DE27765-825D-4362-BEC3-396E96E41178}" srcOrd="5" destOrd="0" presId="urn:microsoft.com/office/officeart/2005/8/layout/gear1"/>
    <dgm:cxn modelId="{3EFC369E-1E2C-403E-929C-0A8D9948DDFD}" type="presParOf" srcId="{EB01F070-DA97-482B-A586-E9FF3720AEC4}" destId="{8BBA25F5-A0C7-4B06-B1D2-E664935D1358}" srcOrd="6" destOrd="0" presId="urn:microsoft.com/office/officeart/2005/8/layout/gear1"/>
    <dgm:cxn modelId="{1C190C3D-C102-454C-858F-1405D16A4E1B}" type="presParOf" srcId="{EB01F070-DA97-482B-A586-E9FF3720AEC4}" destId="{90F2453B-89F5-4A65-84E4-1C02C3D4246E}" srcOrd="7" destOrd="0" presId="urn:microsoft.com/office/officeart/2005/8/layout/gear1"/>
    <dgm:cxn modelId="{595DCC69-98BF-4BA6-A155-C8EE87D076A1}" type="presParOf" srcId="{EB01F070-DA97-482B-A586-E9FF3720AEC4}" destId="{8ED93B02-2978-479A-A4ED-96F9AE7B4932}" srcOrd="8" destOrd="0" presId="urn:microsoft.com/office/officeart/2005/8/layout/gear1"/>
    <dgm:cxn modelId="{B9AD3298-E1EF-4B59-BFCE-B21B633A2A08}" type="presParOf" srcId="{EB01F070-DA97-482B-A586-E9FF3720AEC4}" destId="{B2C1010B-CA9D-46CC-8358-5E0F1967D344}" srcOrd="9" destOrd="0" presId="urn:microsoft.com/office/officeart/2005/8/layout/gear1"/>
    <dgm:cxn modelId="{71CB4BE5-1084-4DA3-91C1-DE6E38D0F22D}" type="presParOf" srcId="{EB01F070-DA97-482B-A586-E9FF3720AEC4}" destId="{6DA5351D-AA25-4501-B63C-E1AD697F2AFC}" srcOrd="10" destOrd="0" presId="urn:microsoft.com/office/officeart/2005/8/layout/gear1"/>
    <dgm:cxn modelId="{28BDE7D4-CFB0-481F-A9EC-EF53CC7230B0}" type="presParOf" srcId="{EB01F070-DA97-482B-A586-E9FF3720AEC4}" destId="{75B6E1CE-86D5-4D87-9CE7-27E632E98141}" srcOrd="11" destOrd="0" presId="urn:microsoft.com/office/officeart/2005/8/layout/gear1"/>
    <dgm:cxn modelId="{BD05F4EA-2F16-459B-B6C8-0483FA262A31}" type="presParOf" srcId="{EB01F070-DA97-482B-A586-E9FF3720AEC4}" destId="{B33DB103-9417-4F4B-A55B-7E3AA787ED6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46014-44B9-41F8-BF40-8432450CD558}">
      <dsp:nvSpPr>
        <dsp:cNvPr id="0" name=""/>
        <dsp:cNvSpPr/>
      </dsp:nvSpPr>
      <dsp:spPr>
        <a:xfrm>
          <a:off x="5609051" y="3190199"/>
          <a:ext cx="3963965" cy="381075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Alinhamento da politica estratégica institucional</a:t>
          </a:r>
          <a:endParaRPr lang="pt-BR" sz="2000" kern="1200" dirty="0"/>
        </a:p>
      </dsp:txBody>
      <dsp:txXfrm>
        <a:off x="6394533" y="4082849"/>
        <a:ext cx="2393001" cy="1958804"/>
      </dsp:txXfrm>
    </dsp:sp>
    <dsp:sp modelId="{A1E87A81-5FE1-4DBD-AF14-0E49377349C2}">
      <dsp:nvSpPr>
        <dsp:cNvPr id="0" name=""/>
        <dsp:cNvSpPr/>
      </dsp:nvSpPr>
      <dsp:spPr>
        <a:xfrm>
          <a:off x="3186263" y="2096008"/>
          <a:ext cx="3391719" cy="318735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Oportunidades e necessidades locais/regionais</a:t>
          </a:r>
          <a:endParaRPr lang="pt-BR" sz="2000" kern="1200" dirty="0"/>
        </a:p>
      </dsp:txBody>
      <dsp:txXfrm>
        <a:off x="4018395" y="2903283"/>
        <a:ext cx="1727455" cy="1572801"/>
      </dsp:txXfrm>
    </dsp:sp>
    <dsp:sp modelId="{8BBA25F5-A0C7-4B06-B1D2-E664935D1358}">
      <dsp:nvSpPr>
        <dsp:cNvPr id="0" name=""/>
        <dsp:cNvSpPr/>
      </dsp:nvSpPr>
      <dsp:spPr>
        <a:xfrm rot="20700000">
          <a:off x="4692654" y="244627"/>
          <a:ext cx="3396459" cy="304963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Diretrizes dos órgãos governamentais</a:t>
          </a:r>
          <a:endParaRPr lang="pt-BR" sz="2000" kern="1200" dirty="0"/>
        </a:p>
      </dsp:txBody>
      <dsp:txXfrm rot="-20700000">
        <a:off x="5458168" y="892930"/>
        <a:ext cx="1865430" cy="1753028"/>
      </dsp:txXfrm>
    </dsp:sp>
    <dsp:sp modelId="{6DA5351D-AA25-4501-B63C-E1AD697F2AFC}">
      <dsp:nvSpPr>
        <dsp:cNvPr id="0" name=""/>
        <dsp:cNvSpPr/>
      </dsp:nvSpPr>
      <dsp:spPr>
        <a:xfrm>
          <a:off x="5628902" y="2703282"/>
          <a:ext cx="4460715" cy="4667693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6E1CE-86D5-4D87-9CE7-27E632E98141}">
      <dsp:nvSpPr>
        <dsp:cNvPr id="0" name=""/>
        <dsp:cNvSpPr/>
      </dsp:nvSpPr>
      <dsp:spPr>
        <a:xfrm>
          <a:off x="3024708" y="1699686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DB103-9417-4F4B-A55B-7E3AA787ED69}">
      <dsp:nvSpPr>
        <dsp:cNvPr id="0" name=""/>
        <dsp:cNvSpPr/>
      </dsp:nvSpPr>
      <dsp:spPr>
        <a:xfrm>
          <a:off x="4425285" y="-174598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36D3F-25F7-4E8C-B92C-C5B932AA933E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BA27D-7A45-4D0E-A898-11ED8C1DF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50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E1F593-495B-4DE1-BA1E-4E7ABADD5F33}" type="slidenum">
              <a:rPr lang="en-US" altLang="pt-BR"/>
              <a:pPr eaLnBrk="1" hangingPunct="1"/>
              <a:t>43</a:t>
            </a:fld>
            <a:endParaRPr lang="en-US" altLang="pt-BR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5049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A0E-87B6-48B3-9CAD-CF48AC70F357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D6C-6FC9-4C49-BAE7-97687CBD8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92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A0E-87B6-48B3-9CAD-CF48AC70F357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D6C-6FC9-4C49-BAE7-97687CBD8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148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A0E-87B6-48B3-9CAD-CF48AC70F357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D6C-6FC9-4C49-BAE7-97687CBD8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36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A0E-87B6-48B3-9CAD-CF48AC70F357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D6C-6FC9-4C49-BAE7-97687CBD8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97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A0E-87B6-48B3-9CAD-CF48AC70F357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D6C-6FC9-4C49-BAE7-97687CBD8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8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A0E-87B6-48B3-9CAD-CF48AC70F357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D6C-6FC9-4C49-BAE7-97687CBD8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61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A0E-87B6-48B3-9CAD-CF48AC70F357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D6C-6FC9-4C49-BAE7-97687CBD8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88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A0E-87B6-48B3-9CAD-CF48AC70F357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D6C-6FC9-4C49-BAE7-97687CBD8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76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A0E-87B6-48B3-9CAD-CF48AC70F357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D6C-6FC9-4C49-BAE7-97687CBD8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23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A0E-87B6-48B3-9CAD-CF48AC70F357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D6C-6FC9-4C49-BAE7-97687CBD8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388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2A0E-87B6-48B3-9CAD-CF48AC70F357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2DD6C-6FC9-4C49-BAE7-97687CBD8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11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2A0E-87B6-48B3-9CAD-CF48AC70F357}" type="datetimeFigureOut">
              <a:rPr lang="pt-BR" smtClean="0"/>
              <a:t>11/09/2018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2DD6C-6FC9-4C49-BAE7-97687CBD80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marcelo.napimoga@slmandic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572910" y="264094"/>
            <a:ext cx="3239590" cy="192492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19280" y="4454760"/>
            <a:ext cx="815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Tema Central: AVALIAÇÃO DA EDUCAÇÃO SUPERIOR - Desafios e Perspectivas sob a ótica do ensino, pesquisa e extensão.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14947" y="2642489"/>
            <a:ext cx="8268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00FF"/>
                </a:solidFill>
              </a:rPr>
              <a:t>Planejamento e Gestão da Pós-Graduação e Pesquisa das IES Particulares</a:t>
            </a:r>
            <a:r>
              <a:rPr lang="pt-BR" sz="3600" b="1" dirty="0" smtClean="0">
                <a:solidFill>
                  <a:srgbClr val="0000FF"/>
                </a:solidFill>
              </a:rPr>
              <a:t>.</a:t>
            </a:r>
            <a:endParaRPr lang="pt-BR" sz="3600" b="1" dirty="0">
              <a:solidFill>
                <a:srgbClr val="0000FF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71399" y="5775005"/>
            <a:ext cx="5759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0000FF"/>
                </a:solidFill>
              </a:rPr>
              <a:t>Prof. Dr. Marcelo Henrique </a:t>
            </a:r>
            <a:r>
              <a:rPr lang="pt-BR" sz="2800" b="1" dirty="0" smtClean="0">
                <a:solidFill>
                  <a:srgbClr val="0000FF"/>
                </a:solidFill>
              </a:rPr>
              <a:t>Napimoga</a:t>
            </a:r>
          </a:p>
          <a:p>
            <a:pPr algn="ctr"/>
            <a:r>
              <a:rPr lang="pt-BR" sz="1600" b="1" dirty="0" smtClean="0">
                <a:solidFill>
                  <a:srgbClr val="0000FF"/>
                </a:solidFill>
              </a:rPr>
              <a:t>Representante das IES particulares no FOPROP</a:t>
            </a:r>
            <a:endParaRPr lang="pt-BR" sz="1400" b="1" dirty="0">
              <a:solidFill>
                <a:srgbClr val="0000FF"/>
              </a:solidFill>
            </a:endParaRPr>
          </a:p>
        </p:txBody>
      </p:sp>
      <p:pic>
        <p:nvPicPr>
          <p:cNvPr id="10242" name="Picture 2" descr="Funade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89" y="264094"/>
            <a:ext cx="3084572" cy="154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7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019030"/>
              </p:ext>
            </p:extLst>
          </p:nvPr>
        </p:nvGraphicFramePr>
        <p:xfrm>
          <a:off x="612879" y="182879"/>
          <a:ext cx="10699556" cy="598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Prism 6" r:id="rId3" imgW="5201800" imgH="2912206" progId="Prism6.Document">
                  <p:embed/>
                </p:oleObj>
              </mc:Choice>
              <mc:Fallback>
                <p:oleObj name="Prism 6" r:id="rId3" imgW="5201800" imgH="2912206" progId="Prism6.Document">
                  <p:embed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879" y="182879"/>
                        <a:ext cx="10699556" cy="5988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4" name="Picture 2" descr="Funade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0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26480" y="794630"/>
            <a:ext cx="576382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3333CC"/>
                </a:solidFill>
              </a:rPr>
              <a:t>11 novos programas em 2017 (9: nota 3 e 2: nota 4)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3333CC"/>
                </a:solidFill>
              </a:rPr>
              <a:t>26 novos programas em 2016 (22: nota </a:t>
            </a:r>
            <a:r>
              <a:rPr lang="pt-BR" sz="2000" b="1" dirty="0" smtClean="0">
                <a:solidFill>
                  <a:srgbClr val="3333CC"/>
                </a:solidFill>
              </a:rPr>
              <a:t>3 e </a:t>
            </a:r>
            <a:r>
              <a:rPr lang="pt-BR" sz="2000" b="1" dirty="0" smtClean="0">
                <a:solidFill>
                  <a:srgbClr val="3333CC"/>
                </a:solidFill>
              </a:rPr>
              <a:t>4: nota 4)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3333CC"/>
                </a:solidFill>
              </a:rPr>
              <a:t>14 novos programas em 2015 (13: nota 3 e 1: nota 4)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3333CC"/>
                </a:solidFill>
              </a:rPr>
              <a:t>11 novos programas em 2014 (8: nota 3 e 3: nota 4)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3333CC"/>
                </a:solidFill>
              </a:rPr>
              <a:t>14 novos programas em 2013 (11: nota 3 e 3: nota 4)</a:t>
            </a:r>
            <a:endParaRPr lang="pt-BR" sz="2000" b="1" dirty="0">
              <a:solidFill>
                <a:srgbClr val="3333CC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06459" y="3834067"/>
            <a:ext cx="5743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76 novos programas no quadriênio </a:t>
            </a:r>
            <a:endParaRPr lang="pt-BR" sz="2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733623" y="4342365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46,3%</a:t>
            </a:r>
            <a:endParaRPr lang="pt-BR" sz="2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712132" y="5228127"/>
            <a:ext cx="320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Mediana de início 2012</a:t>
            </a:r>
            <a:endParaRPr lang="pt-BR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322422" y="5141879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3,52  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3,58  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3,54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02333" y="512919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Adm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2335485" y="5664394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3,51  3,59</a:t>
            </a:r>
            <a:r>
              <a:rPr lang="pt-BR" b="1" dirty="0" smtClean="0"/>
              <a:t>  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3,51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41520" y="5659648"/>
            <a:ext cx="64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Inter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2335485" y="6186909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3,51  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3,57</a:t>
            </a:r>
            <a:r>
              <a:rPr lang="pt-BR" b="1" dirty="0" smtClean="0"/>
              <a:t>  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3,51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02333" y="6186909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Odonto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>
            <a:off x="2394556" y="4619364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T10  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T13  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Q17</a:t>
            </a:r>
            <a:r>
              <a:rPr lang="pt-BR" b="1" dirty="0" smtClean="0"/>
              <a:t> </a:t>
            </a:r>
            <a:endParaRPr lang="pt-BR" b="1" dirty="0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912892"/>
              </p:ext>
            </p:extLst>
          </p:nvPr>
        </p:nvGraphicFramePr>
        <p:xfrm>
          <a:off x="210275" y="320382"/>
          <a:ext cx="5632682" cy="4104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Prism 6" r:id="rId3" imgW="4189459" imgH="3052305" progId="Prism6.Document">
                  <p:embed/>
                </p:oleObj>
              </mc:Choice>
              <mc:Fallback>
                <p:oleObj name="Prism 6" r:id="rId3" imgW="4189459" imgH="3052305" progId="Prism6.Document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275" y="320382"/>
                        <a:ext cx="5632682" cy="4104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16" name="Picture 2" descr="Funade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8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324435"/>
              </p:ext>
            </p:extLst>
          </p:nvPr>
        </p:nvGraphicFramePr>
        <p:xfrm>
          <a:off x="322678" y="279400"/>
          <a:ext cx="11747402" cy="62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Prism 6" r:id="rId3" imgW="5918470" imgH="3149907" progId="Prism6.Document">
                  <p:embed/>
                </p:oleObj>
              </mc:Choice>
              <mc:Fallback>
                <p:oleObj name="Prism 6" r:id="rId3" imgW="5918470" imgH="3149907" progId="Prism6.Document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678" y="279400"/>
                        <a:ext cx="11747402" cy="625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4" name="Picture 2" descr="Funade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0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35131" y="4883798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3,68</a:t>
            </a:r>
            <a:r>
              <a:rPr lang="pt-BR" b="1" dirty="0" smtClean="0"/>
              <a:t>  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3,79</a:t>
            </a:r>
            <a:r>
              <a:rPr lang="pt-BR" b="1" dirty="0" smtClean="0"/>
              <a:t>  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3,86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816388" y="490212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2035131" y="5252098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3,68  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3,82  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3,86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25095" y="523740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Adm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2035131" y="5575349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3,68</a:t>
            </a:r>
            <a:r>
              <a:rPr lang="pt-BR" b="1" dirty="0" smtClean="0"/>
              <a:t>  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3,8</a:t>
            </a:r>
            <a:r>
              <a:rPr lang="pt-BR" b="1" dirty="0" smtClean="0"/>
              <a:t>0  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3,88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16388" y="5632081"/>
            <a:ext cx="64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Inter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82816" y="769125"/>
            <a:ext cx="57638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3333CC"/>
                </a:solidFill>
              </a:rPr>
              <a:t>04 novos programas em 2018 (3: nota 3 e 1: nota 4)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3333CC"/>
                </a:solidFill>
              </a:rPr>
              <a:t>15 novos programas em 2017 (10: nota 3 e 5: nota 4)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3333CC"/>
                </a:solidFill>
              </a:rPr>
              <a:t>26 novos programas em 2016 (19: nota 3 e 7: nota 4)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3333CC"/>
                </a:solidFill>
              </a:rPr>
              <a:t>12 novos programas em 2015 (6: nota 3 e 6: nota 4)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3333CC"/>
                </a:solidFill>
              </a:rPr>
              <a:t>18 novos programas em 2014 (14: nota 3 e 4: nota 4)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3333CC"/>
                </a:solidFill>
              </a:rPr>
              <a:t>12 novos programas em 2013 (4: nota 3 e 8: nota 4)</a:t>
            </a:r>
            <a:endParaRPr lang="pt-BR" sz="2000" b="1" dirty="0">
              <a:solidFill>
                <a:srgbClr val="3333CC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048877" y="3933547"/>
            <a:ext cx="5743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87 novos programas no quadriênio </a:t>
            </a:r>
            <a:endParaRPr lang="pt-BR" sz="2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158993" y="4541317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34,8%</a:t>
            </a:r>
            <a:endParaRPr lang="pt-BR" sz="2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262289" y="5390683"/>
            <a:ext cx="320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Mediana de início 2009</a:t>
            </a:r>
            <a:endParaRPr lang="pt-BR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035131" y="4375881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T10  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T13  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Q17</a:t>
            </a:r>
            <a:r>
              <a:rPr lang="pt-BR" b="1" dirty="0" smtClean="0"/>
              <a:t> </a:t>
            </a:r>
            <a:endParaRPr lang="pt-BR" b="1" dirty="0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437931"/>
              </p:ext>
            </p:extLst>
          </p:nvPr>
        </p:nvGraphicFramePr>
        <p:xfrm>
          <a:off x="142701" y="245841"/>
          <a:ext cx="5010436" cy="377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Prism 6" r:id="rId3" imgW="4244560" imgH="3198888" progId="Prism6.Document">
                  <p:embed/>
                </p:oleObj>
              </mc:Choice>
              <mc:Fallback>
                <p:oleObj name="Prism 6" r:id="rId3" imgW="4244560" imgH="3198888" progId="Prism6.Document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701" y="245841"/>
                        <a:ext cx="5010436" cy="3775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16" name="Picture 2" descr="Funade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94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7" y="822093"/>
            <a:ext cx="8007532" cy="554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5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5999" y="389826"/>
            <a:ext cx="3016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3333CC"/>
                </a:solidFill>
              </a:rPr>
              <a:t>Programas Acadêmico</a:t>
            </a:r>
            <a:endParaRPr lang="pt-BR" sz="2400" b="1" dirty="0">
              <a:solidFill>
                <a:srgbClr val="3333CC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24207" y="466343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21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19852" y="326135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54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02650" y="199401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22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647829" y="155858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3</a:t>
            </a:r>
            <a:endParaRPr lang="pt-BR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815832" y="461989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33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11477" y="321781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48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94275" y="195047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16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39454" y="15150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3</a:t>
            </a:r>
            <a:endParaRPr lang="pt-BR" sz="2000" b="1" dirty="0"/>
          </a:p>
        </p:txBody>
      </p:sp>
      <p:sp>
        <p:nvSpPr>
          <p:cNvPr id="16" name="Elipse 15"/>
          <p:cNvSpPr/>
          <p:nvPr/>
        </p:nvSpPr>
        <p:spPr>
          <a:xfrm>
            <a:off x="4286905" y="1867989"/>
            <a:ext cx="1537271" cy="183266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6956190" y="1937044"/>
            <a:ext cx="1537271" cy="183266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8"/>
          <p:cNvCxnSpPr/>
          <p:nvPr/>
        </p:nvCxnSpPr>
        <p:spPr>
          <a:xfrm flipH="1" flipV="1">
            <a:off x="1959429" y="2599509"/>
            <a:ext cx="2677885" cy="52251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8294914" y="2651760"/>
            <a:ext cx="2834640" cy="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1129098" y="2394126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3333CC"/>
                </a:solidFill>
              </a:rPr>
              <a:t>76%</a:t>
            </a:r>
            <a:endParaRPr lang="pt-BR" sz="2800" b="1" dirty="0">
              <a:solidFill>
                <a:srgbClr val="3333CC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114239" y="2528053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64%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02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5" name="Picture 2" descr="Funade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753841" y="249316"/>
            <a:ext cx="3016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3333CC"/>
                </a:solidFill>
              </a:rPr>
              <a:t>Programas Acadêmico</a:t>
            </a:r>
            <a:endParaRPr lang="pt-BR" sz="2400" b="1" dirty="0">
              <a:solidFill>
                <a:srgbClr val="3333CC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6358018" y="976660"/>
            <a:ext cx="5807856" cy="4535866"/>
            <a:chOff x="2403567" y="822093"/>
            <a:chExt cx="8007532" cy="5540927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567" y="822093"/>
              <a:ext cx="8007532" cy="5540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7524207" y="466343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21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519852" y="326135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54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7502650" y="1994016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22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647829" y="155858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/>
                <a:t>3</a:t>
              </a:r>
              <a:endParaRPr lang="pt-BR" sz="2000" b="1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815832" y="461989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33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811477" y="3217812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48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794275" y="1950471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</a:rPr>
                <a:t>16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939454" y="151503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/>
                <a:t>3</a:t>
              </a:r>
              <a:endParaRPr lang="pt-BR" sz="2000" b="1" dirty="0"/>
            </a:p>
          </p:txBody>
        </p:sp>
      </p:grp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244759"/>
              </p:ext>
            </p:extLst>
          </p:nvPr>
        </p:nvGraphicFramePr>
        <p:xfrm>
          <a:off x="343055" y="1053648"/>
          <a:ext cx="5629095" cy="419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7" name="Conector de Seta Reta 16"/>
          <p:cNvCxnSpPr/>
          <p:nvPr/>
        </p:nvCxnSpPr>
        <p:spPr>
          <a:xfrm flipH="1" flipV="1">
            <a:off x="2779504" y="754653"/>
            <a:ext cx="26127" cy="1436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 flipV="1">
            <a:off x="3506670" y="761274"/>
            <a:ext cx="26127" cy="1436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 flipV="1">
            <a:off x="4217457" y="761274"/>
            <a:ext cx="29444" cy="25728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 flipV="1">
            <a:off x="4944623" y="761274"/>
            <a:ext cx="24561" cy="34921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 flipV="1">
            <a:off x="5658727" y="761274"/>
            <a:ext cx="35874" cy="3643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2661937" y="4404942"/>
            <a:ext cx="13063" cy="1460125"/>
          </a:xfrm>
          <a:prstGeom prst="straightConnector1">
            <a:avLst/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3376040" y="4387523"/>
            <a:ext cx="13063" cy="1460125"/>
          </a:xfrm>
          <a:prstGeom prst="straightConnector1">
            <a:avLst/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4826020" y="4413649"/>
            <a:ext cx="13063" cy="1460125"/>
          </a:xfrm>
          <a:prstGeom prst="straightConnector1">
            <a:avLst/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5557542" y="4452838"/>
            <a:ext cx="13063" cy="1460125"/>
          </a:xfrm>
          <a:prstGeom prst="straightConnector1">
            <a:avLst/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2383998" y="359459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Segoe Print" panose="02000600000000000000" pitchFamily="2" charset="0"/>
              </a:rPr>
              <a:t>32,9</a:t>
            </a:r>
            <a:endParaRPr lang="pt-BR" b="1" dirty="0">
              <a:solidFill>
                <a:srgbClr val="0000CC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137291" y="35510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Segoe Print" panose="02000600000000000000" pitchFamily="2" charset="0"/>
              </a:rPr>
              <a:t>35,3</a:t>
            </a:r>
            <a:endParaRPr lang="pt-BR" b="1" dirty="0">
              <a:solidFill>
                <a:srgbClr val="0000CC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864460" y="350749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Segoe Print" panose="02000600000000000000" pitchFamily="2" charset="0"/>
              </a:rPr>
              <a:t>17,8</a:t>
            </a:r>
            <a:endParaRPr lang="pt-BR" b="1" dirty="0">
              <a:solidFill>
                <a:srgbClr val="0000CC"/>
              </a:solidFill>
              <a:latin typeface="Segoe Print" panose="02000600000000000000" pitchFamily="2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683070" y="346393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Segoe Print" panose="02000600000000000000" pitchFamily="2" charset="0"/>
              </a:rPr>
              <a:t>6,9</a:t>
            </a:r>
            <a:endParaRPr lang="pt-BR" b="1" dirty="0">
              <a:solidFill>
                <a:srgbClr val="0000CC"/>
              </a:solidFill>
              <a:latin typeface="Segoe Print" panose="02000600000000000000" pitchFamily="2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301375" y="35074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Segoe Print" panose="02000600000000000000" pitchFamily="2" charset="0"/>
              </a:rPr>
              <a:t>4,3</a:t>
            </a:r>
            <a:endParaRPr lang="pt-BR" b="1" dirty="0">
              <a:solidFill>
                <a:srgbClr val="0000CC"/>
              </a:solidFill>
              <a:latin typeface="Segoe Print" panose="02000600000000000000" pitchFamily="2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2366579" y="597215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Segoe Print" panose="02000600000000000000" pitchFamily="2" charset="0"/>
              </a:rPr>
              <a:t>32,4</a:t>
            </a:r>
            <a:endParaRPr lang="pt-BR" b="1" dirty="0">
              <a:latin typeface="Segoe Print" panose="02000600000000000000" pitchFamily="2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3119872" y="596779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Segoe Print" panose="02000600000000000000" pitchFamily="2" charset="0"/>
              </a:rPr>
              <a:t>34,8</a:t>
            </a:r>
            <a:endParaRPr lang="pt-BR" b="1" dirty="0">
              <a:latin typeface="Segoe Print" panose="02000600000000000000" pitchFamily="2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3847041" y="596344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Segoe Print" panose="02000600000000000000" pitchFamily="2" charset="0"/>
              </a:rPr>
              <a:t>18,5</a:t>
            </a:r>
            <a:endParaRPr lang="pt-BR" b="1" dirty="0">
              <a:latin typeface="Segoe Print" panose="02000600000000000000" pitchFamily="2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4665651" y="595908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Segoe Print" panose="02000600000000000000" pitchFamily="2" charset="0"/>
              </a:rPr>
              <a:t>8,1</a:t>
            </a:r>
            <a:endParaRPr lang="pt-BR" b="1" dirty="0">
              <a:latin typeface="Segoe Print" panose="02000600000000000000" pitchFamily="2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283956" y="596344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Segoe Print" panose="02000600000000000000" pitchFamily="2" charset="0"/>
              </a:rPr>
              <a:t>4,4</a:t>
            </a:r>
            <a:endParaRPr lang="pt-BR" b="1" dirty="0">
              <a:latin typeface="Segoe Print" panose="02000600000000000000" pitchFamily="2" charset="0"/>
            </a:endParaRPr>
          </a:p>
        </p:txBody>
      </p:sp>
      <p:cxnSp>
        <p:nvCxnSpPr>
          <p:cNvPr id="48" name="Conector de Seta Reta 47"/>
          <p:cNvCxnSpPr/>
          <p:nvPr/>
        </p:nvCxnSpPr>
        <p:spPr>
          <a:xfrm>
            <a:off x="4103205" y="4396230"/>
            <a:ext cx="13063" cy="1460125"/>
          </a:xfrm>
          <a:prstGeom prst="straightConnector1">
            <a:avLst/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>
          <a:xfrm>
            <a:off x="7841077" y="1880966"/>
            <a:ext cx="967314" cy="265184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9784080" y="1900363"/>
            <a:ext cx="985971" cy="26585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429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7013696" y="2002737"/>
            <a:ext cx="4926843" cy="30367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</a:rPr>
              <a:t>PPGs </a:t>
            </a:r>
            <a:r>
              <a:rPr lang="en-US" sz="2400" b="1" dirty="0" err="1" smtClean="0">
                <a:solidFill>
                  <a:srgbClr val="0000CC"/>
                </a:solidFill>
              </a:rPr>
              <a:t>mais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velhos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são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os</a:t>
            </a:r>
            <a:r>
              <a:rPr lang="en-US" sz="2400" b="1" dirty="0" smtClean="0">
                <a:solidFill>
                  <a:srgbClr val="0000CC"/>
                </a:solidFill>
              </a:rPr>
              <a:t> que </a:t>
            </a:r>
            <a:r>
              <a:rPr lang="en-US" sz="2400" b="1" dirty="0" err="1" smtClean="0">
                <a:solidFill>
                  <a:srgbClr val="0000CC"/>
                </a:solidFill>
              </a:rPr>
              <a:t>possuem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maiores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notas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</a:rPr>
              <a:t>95,7% tem </a:t>
            </a:r>
            <a:r>
              <a:rPr lang="en-US" sz="2400" b="1" dirty="0" err="1" smtClean="0">
                <a:solidFill>
                  <a:srgbClr val="0000CC"/>
                </a:solidFill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média</a:t>
            </a:r>
            <a:r>
              <a:rPr lang="en-US" sz="2400" b="1" dirty="0" smtClean="0">
                <a:solidFill>
                  <a:srgbClr val="0000CC"/>
                </a:solidFill>
              </a:rPr>
              <a:t> 11 </a:t>
            </a:r>
            <a:r>
              <a:rPr lang="en-US" sz="2400" b="1" dirty="0" err="1" smtClean="0">
                <a:solidFill>
                  <a:srgbClr val="0000CC"/>
                </a:solidFill>
              </a:rPr>
              <a:t>anos</a:t>
            </a:r>
            <a:r>
              <a:rPr lang="en-US" sz="2400" b="1" dirty="0" smtClean="0">
                <a:solidFill>
                  <a:srgbClr val="0000CC"/>
                </a:solidFill>
              </a:rPr>
              <a:t> de </a:t>
            </a:r>
            <a:r>
              <a:rPr lang="en-US" sz="2400" b="1" dirty="0" err="1" smtClean="0">
                <a:solidFill>
                  <a:srgbClr val="0000CC"/>
                </a:solidFill>
              </a:rPr>
              <a:t>existência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</a:rPr>
              <a:t>22% </a:t>
            </a:r>
            <a:r>
              <a:rPr lang="en-US" sz="2400" b="1" dirty="0" err="1" smtClean="0">
                <a:solidFill>
                  <a:srgbClr val="0000CC"/>
                </a:solidFill>
              </a:rPr>
              <a:t>já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alcançaram</a:t>
            </a:r>
            <a:r>
              <a:rPr lang="en-US" sz="2400" b="1" dirty="0" smtClean="0">
                <a:solidFill>
                  <a:srgbClr val="0000CC"/>
                </a:solidFill>
              </a:rPr>
              <a:t> nota 5</a:t>
            </a:r>
            <a:endParaRPr lang="pt-BR" sz="2400" b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3" y="866366"/>
            <a:ext cx="5897341" cy="42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6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819225" y="343646"/>
            <a:ext cx="2719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Viner Hand ITC" panose="03070502030502020203" pitchFamily="66" charset="0"/>
              </a:rPr>
              <a:t>Maturidade</a:t>
            </a:r>
            <a:endParaRPr lang="pt-BR" sz="3600" b="1"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94" y="5039491"/>
            <a:ext cx="4003638" cy="15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3575650"/>
            <a:ext cx="1869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Jorge </a:t>
            </a:r>
            <a:r>
              <a:rPr lang="pt-BR" sz="1600" dirty="0" err="1"/>
              <a:t>Mández</a:t>
            </a:r>
            <a:r>
              <a:rPr lang="pt-BR" sz="1600" dirty="0"/>
              <a:t> Blake</a:t>
            </a:r>
          </a:p>
        </p:txBody>
      </p:sp>
    </p:spTree>
    <p:extLst>
      <p:ext uri="{BB962C8B-B14F-4D97-AF65-F5344CB8AC3E}">
        <p14:creationId xmlns:p14="http://schemas.microsoft.com/office/powerpoint/2010/main" val="87790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m para planej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16" y="768821"/>
            <a:ext cx="6779356" cy="35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49485" y="5146766"/>
            <a:ext cx="4015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PLANEJAMENTO</a:t>
            </a:r>
            <a:endParaRPr lang="pt-BR" sz="4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5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09" y="117564"/>
            <a:ext cx="6944741" cy="639971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169" y="1241381"/>
            <a:ext cx="3659773" cy="415207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33277" y="6064003"/>
            <a:ext cx="1006472" cy="598034"/>
          </a:xfrm>
          <a:prstGeom prst="rect">
            <a:avLst/>
          </a:prstGeom>
        </p:spPr>
      </p:pic>
      <p:pic>
        <p:nvPicPr>
          <p:cNvPr id="5" name="Picture 2" descr="Funade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34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578980" y="125730"/>
            <a:ext cx="56130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00FF"/>
                </a:solidFill>
              </a:rPr>
              <a:t>Pós Doutorado </a:t>
            </a:r>
            <a:r>
              <a:rPr lang="pt-BR" sz="1600" b="1" dirty="0">
                <a:solidFill>
                  <a:srgbClr val="0000FF"/>
                </a:solidFill>
              </a:rPr>
              <a:t>- </a:t>
            </a:r>
            <a:r>
              <a:rPr lang="pt-BR" sz="1600" b="1" dirty="0" err="1" smtClean="0">
                <a:solidFill>
                  <a:srgbClr val="0000FF"/>
                </a:solidFill>
              </a:rPr>
              <a:t>Imunofarmacologia</a:t>
            </a:r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 smtClean="0">
                <a:solidFill>
                  <a:srgbClr val="0000FF"/>
                </a:solidFill>
              </a:rPr>
              <a:t>USP/RP</a:t>
            </a:r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 smtClean="0">
                <a:solidFill>
                  <a:srgbClr val="0000FF"/>
                </a:solidFill>
              </a:rPr>
              <a:t>2005-2006</a:t>
            </a:r>
            <a:endParaRPr lang="pt-BR" sz="1600" b="1" dirty="0">
              <a:solidFill>
                <a:srgbClr val="0000FF"/>
              </a:solidFill>
            </a:endParaRPr>
          </a:p>
          <a:p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>
                <a:solidFill>
                  <a:srgbClr val="0000FF"/>
                </a:solidFill>
              </a:rPr>
              <a:t>Ph.D. </a:t>
            </a:r>
            <a:r>
              <a:rPr lang="pt-BR" sz="1600" b="1" dirty="0" smtClean="0">
                <a:solidFill>
                  <a:srgbClr val="0000FF"/>
                </a:solidFill>
              </a:rPr>
              <a:t>–Microbiologia Oral e Imunologia</a:t>
            </a:r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 smtClean="0">
                <a:solidFill>
                  <a:srgbClr val="0000FF"/>
                </a:solidFill>
              </a:rPr>
              <a:t>UNICAMP</a:t>
            </a:r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>
                <a:solidFill>
                  <a:srgbClr val="0000FF"/>
                </a:solidFill>
              </a:rPr>
              <a:t>2004-2005</a:t>
            </a:r>
          </a:p>
          <a:p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 smtClean="0">
                <a:solidFill>
                  <a:srgbClr val="0000FF"/>
                </a:solidFill>
              </a:rPr>
              <a:t>Doutorado Sanduíche </a:t>
            </a:r>
            <a:r>
              <a:rPr lang="pt-BR" sz="1600" b="1" dirty="0">
                <a:solidFill>
                  <a:srgbClr val="0000FF"/>
                </a:solidFill>
              </a:rPr>
              <a:t>– </a:t>
            </a:r>
            <a:r>
              <a:rPr lang="pt-BR" sz="1600" b="1" dirty="0" smtClean="0">
                <a:solidFill>
                  <a:srgbClr val="0000FF"/>
                </a:solidFill>
              </a:rPr>
              <a:t>Imunologia</a:t>
            </a:r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>
                <a:solidFill>
                  <a:srgbClr val="0000FF"/>
                </a:solidFill>
              </a:rPr>
              <a:t>The </a:t>
            </a:r>
            <a:r>
              <a:rPr lang="pt-BR" sz="1600" b="1" dirty="0" err="1">
                <a:solidFill>
                  <a:srgbClr val="0000FF"/>
                </a:solidFill>
              </a:rPr>
              <a:t>Forsyth</a:t>
            </a:r>
            <a:r>
              <a:rPr lang="pt-BR" sz="1600" b="1" dirty="0">
                <a:solidFill>
                  <a:srgbClr val="0000FF"/>
                </a:solidFill>
              </a:rPr>
              <a:t> </a:t>
            </a:r>
            <a:r>
              <a:rPr lang="pt-BR" sz="1600" b="1" dirty="0" err="1">
                <a:solidFill>
                  <a:srgbClr val="0000FF"/>
                </a:solidFill>
              </a:rPr>
              <a:t>Institute</a:t>
            </a:r>
            <a:r>
              <a:rPr lang="pt-BR" sz="1600" b="1" dirty="0">
                <a:solidFill>
                  <a:srgbClr val="0000FF"/>
                </a:solidFill>
              </a:rPr>
              <a:t>, Boston/USA</a:t>
            </a:r>
          </a:p>
          <a:p>
            <a:r>
              <a:rPr lang="pt-BR" sz="1600" b="1" dirty="0">
                <a:solidFill>
                  <a:srgbClr val="0000FF"/>
                </a:solidFill>
              </a:rPr>
              <a:t>2004-2005</a:t>
            </a:r>
          </a:p>
          <a:p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 err="1">
                <a:solidFill>
                  <a:srgbClr val="0000FF"/>
                </a:solidFill>
              </a:rPr>
              <a:t>M.Sc</a:t>
            </a:r>
            <a:r>
              <a:rPr lang="pt-BR" sz="1600" b="1" dirty="0">
                <a:solidFill>
                  <a:srgbClr val="0000FF"/>
                </a:solidFill>
              </a:rPr>
              <a:t>. – </a:t>
            </a:r>
            <a:r>
              <a:rPr lang="pt-BR" sz="1600" b="1" dirty="0" smtClean="0">
                <a:solidFill>
                  <a:srgbClr val="0000FF"/>
                </a:solidFill>
              </a:rPr>
              <a:t>Cariologia</a:t>
            </a:r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>
                <a:solidFill>
                  <a:srgbClr val="0000FF"/>
                </a:solidFill>
              </a:rPr>
              <a:t>UNICAMP </a:t>
            </a:r>
            <a:endParaRPr lang="pt-BR" sz="1600" b="1" dirty="0" smtClean="0">
              <a:solidFill>
                <a:srgbClr val="0000FF"/>
              </a:solidFill>
            </a:endParaRPr>
          </a:p>
          <a:p>
            <a:r>
              <a:rPr lang="pt-BR" sz="1600" b="1" dirty="0" smtClean="0">
                <a:solidFill>
                  <a:srgbClr val="0000FF"/>
                </a:solidFill>
              </a:rPr>
              <a:t>2002-2004</a:t>
            </a:r>
            <a:endParaRPr lang="pt-BR" sz="1600" b="1" dirty="0">
              <a:solidFill>
                <a:srgbClr val="0000FF"/>
              </a:solidFill>
            </a:endParaRPr>
          </a:p>
          <a:p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>
                <a:solidFill>
                  <a:srgbClr val="0000FF"/>
                </a:solidFill>
              </a:rPr>
              <a:t>D.D.S., </a:t>
            </a:r>
            <a:r>
              <a:rPr lang="pt-BR" sz="1600" b="1" dirty="0" smtClean="0">
                <a:solidFill>
                  <a:srgbClr val="0000FF"/>
                </a:solidFill>
              </a:rPr>
              <a:t>Odontologia</a:t>
            </a:r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 smtClean="0">
                <a:solidFill>
                  <a:srgbClr val="0000FF"/>
                </a:solidFill>
              </a:rPr>
              <a:t>UNICAMP</a:t>
            </a:r>
          </a:p>
          <a:p>
            <a:r>
              <a:rPr lang="pt-BR" sz="1600" b="1" dirty="0" smtClean="0">
                <a:solidFill>
                  <a:srgbClr val="0000FF"/>
                </a:solidFill>
              </a:rPr>
              <a:t>1998-2002</a:t>
            </a:r>
            <a:endParaRPr lang="pt-BR" sz="1600" b="1" dirty="0">
              <a:solidFill>
                <a:srgbClr val="0000FF"/>
              </a:solidFill>
            </a:endParaRPr>
          </a:p>
          <a:p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u="sng" dirty="0" smtClean="0">
                <a:solidFill>
                  <a:srgbClr val="0000FF"/>
                </a:solidFill>
              </a:rPr>
              <a:t>Posição atual</a:t>
            </a:r>
            <a:endParaRPr lang="pt-BR" sz="1600" b="1" u="sng" dirty="0">
              <a:solidFill>
                <a:srgbClr val="0000FF"/>
              </a:solidFill>
            </a:endParaRPr>
          </a:p>
          <a:p>
            <a:endParaRPr lang="pt-BR" sz="1600" b="1" dirty="0">
              <a:solidFill>
                <a:srgbClr val="0000FF"/>
              </a:solidFill>
            </a:endParaRPr>
          </a:p>
          <a:p>
            <a:r>
              <a:rPr lang="pt-BR" sz="1600" b="1" dirty="0" smtClean="0">
                <a:solidFill>
                  <a:srgbClr val="0000FF"/>
                </a:solidFill>
              </a:rPr>
              <a:t>Diretor de Pós-Graduação, Pesquisa e Extensão</a:t>
            </a:r>
          </a:p>
          <a:p>
            <a:r>
              <a:rPr lang="pt-BR" sz="1600" b="1" dirty="0" smtClean="0">
                <a:solidFill>
                  <a:srgbClr val="0000FF"/>
                </a:solidFill>
              </a:rPr>
              <a:t>Faculdade São Leopoldo Mandic</a:t>
            </a:r>
          </a:p>
          <a:p>
            <a:r>
              <a:rPr lang="pt-BR" sz="1600" b="1" dirty="0" smtClean="0">
                <a:solidFill>
                  <a:srgbClr val="0000FF"/>
                </a:solidFill>
              </a:rPr>
              <a:t>2010 – </a:t>
            </a:r>
            <a:endParaRPr lang="pt-BR" sz="1600" b="1" dirty="0">
              <a:solidFill>
                <a:srgbClr val="0000F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58717" y="4331695"/>
            <a:ext cx="3754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FF"/>
                </a:solidFill>
              </a:rPr>
              <a:t>Artigos Publicados: 139</a:t>
            </a:r>
          </a:p>
          <a:p>
            <a:endParaRPr lang="pt-BR" b="1" dirty="0">
              <a:solidFill>
                <a:srgbClr val="0000FF"/>
              </a:solidFill>
            </a:endParaRPr>
          </a:p>
          <a:p>
            <a:r>
              <a:rPr lang="pt-BR" b="1" dirty="0" smtClean="0">
                <a:solidFill>
                  <a:srgbClr val="0000FF"/>
                </a:solidFill>
              </a:rPr>
              <a:t>H Cite score – 31 (Google Scholar)</a:t>
            </a:r>
          </a:p>
          <a:p>
            <a:endParaRPr lang="pt-BR" b="1" dirty="0">
              <a:solidFill>
                <a:srgbClr val="0000FF"/>
              </a:solidFill>
            </a:endParaRPr>
          </a:p>
          <a:p>
            <a:r>
              <a:rPr lang="pt-BR" b="1" dirty="0" smtClean="0">
                <a:solidFill>
                  <a:srgbClr val="0000FF"/>
                </a:solidFill>
              </a:rPr>
              <a:t>Bolsista Produtividade Nível 2 (CNPq) </a:t>
            </a:r>
            <a:endParaRPr lang="pt-BR" b="1" dirty="0">
              <a:solidFill>
                <a:srgbClr val="0000FF"/>
              </a:solidFill>
            </a:endParaRPr>
          </a:p>
          <a:p>
            <a:endParaRPr lang="pt-BR" b="1" dirty="0">
              <a:solidFill>
                <a:srgbClr val="0000FF"/>
              </a:solidFill>
            </a:endParaRPr>
          </a:p>
          <a:p>
            <a:endParaRPr lang="pt-BR" b="1" dirty="0">
              <a:solidFill>
                <a:srgbClr val="0000FF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718456"/>
            <a:ext cx="6064069" cy="34110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10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82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7705" y="203931"/>
            <a:ext cx="9716589" cy="1325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smtClean="0"/>
              <a:t>Que PG queremos?</a:t>
            </a:r>
            <a:endParaRPr lang="pt-BR" b="1" dirty="0"/>
          </a:p>
        </p:txBody>
      </p:sp>
      <p:pic>
        <p:nvPicPr>
          <p:cNvPr id="3" name="Picture 2" descr="Resultado de imagem para logomarca da ca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512" y="385353"/>
            <a:ext cx="899671" cy="68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38200" y="2014212"/>
            <a:ext cx="10515600" cy="385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51727" y="2162320"/>
            <a:ext cx="8814062" cy="443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As reflexões </a:t>
            </a:r>
            <a:r>
              <a:rPr lang="pt-BR" sz="2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iniciais indicaram </a:t>
            </a:r>
            <a:r>
              <a:rPr lang="pt-BR" sz="2000" dirty="0">
                <a:solidFill>
                  <a:prstClr val="black"/>
                </a:solidFill>
                <a:ea typeface="Times New Roman" panose="02020603050405020304" pitchFamily="18" charset="0"/>
              </a:rPr>
              <a:t>que estes novos focos requerem um modelo de avaliação multidimensional, que contemple a diversidade e a complexidade atual, evoluindo do modelo único atual, permitindo múltiplas visões. Este modelo multidimensional permitiria diferentes </a:t>
            </a:r>
            <a:r>
              <a:rPr lang="pt-BR" sz="2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visões.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Dimensões (exemplo):</a:t>
            </a:r>
          </a:p>
          <a:p>
            <a:pPr marL="79248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Formação de RH (egressos)</a:t>
            </a:r>
          </a:p>
          <a:p>
            <a:pPr marL="79248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Internacionalização</a:t>
            </a:r>
          </a:p>
          <a:p>
            <a:pPr marL="79248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Produção Científica</a:t>
            </a:r>
          </a:p>
          <a:p>
            <a:pPr marL="79248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Inovação e Transferência Conhecimento</a:t>
            </a:r>
          </a:p>
          <a:p>
            <a:pPr marL="79248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Impacto Econômico e Social (incluindo políticas públicas).</a:t>
            </a:r>
            <a:endParaRPr lang="pt-BR" sz="20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7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610766" y="1264475"/>
            <a:ext cx="9144000" cy="5506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smtClean="0"/>
              <a:t>COMISSÃO ESPECIAL DE ACOMPANHAMENTO DO PNPG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8848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110742"/>
            <a:ext cx="10276763" cy="66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4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71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11378589"/>
              </p:ext>
            </p:extLst>
          </p:nvPr>
        </p:nvGraphicFramePr>
        <p:xfrm>
          <a:off x="0" y="-78378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10" name="Picture 2" descr="Funades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13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m para financi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4" y="284887"/>
            <a:ext cx="6947355" cy="285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654829" y="1288402"/>
            <a:ext cx="4440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Financiamento</a:t>
            </a:r>
            <a:endParaRPr lang="pt-BR" sz="5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64" y="3680511"/>
            <a:ext cx="7525282" cy="28802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6" name="Picture 2" descr="Funade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149466" y="3543922"/>
            <a:ext cx="1665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FIES?</a:t>
            </a:r>
            <a:endParaRPr lang="pt-BR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08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074" y="1031968"/>
            <a:ext cx="7972970" cy="25955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4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194560" y="4193177"/>
            <a:ext cx="8541505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/>
              <a:t>Aumento do valor da bolsa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Possibilidade da IES gerir a verba PROSUP (forma de gasto, aglutinando bolsas)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914997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4409"/>
          <a:stretch/>
        </p:blipFill>
        <p:spPr>
          <a:xfrm>
            <a:off x="536937" y="586213"/>
            <a:ext cx="4831897" cy="143852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1628" y="1299817"/>
            <a:ext cx="5708831" cy="428162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97280" y="2952206"/>
            <a:ext cx="39767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Marcelo Henrique Napimoga</a:t>
            </a:r>
          </a:p>
          <a:p>
            <a:r>
              <a:rPr lang="pt-BR" sz="2000" b="1" dirty="0" smtClean="0"/>
              <a:t>Faculdade São Leopoldo Mandic/SP</a:t>
            </a:r>
          </a:p>
          <a:p>
            <a:endParaRPr lang="pt-BR" sz="2000" b="1" dirty="0"/>
          </a:p>
          <a:p>
            <a:r>
              <a:rPr lang="pt-BR" sz="2000" b="1" dirty="0" smtClean="0"/>
              <a:t>Juliana Cordeiro </a:t>
            </a:r>
          </a:p>
          <a:p>
            <a:r>
              <a:rPr lang="pt-BR" sz="2000" b="1" dirty="0" smtClean="0"/>
              <a:t>Universidade Tiradentes/SE</a:t>
            </a:r>
            <a:endParaRPr lang="pt-BR" sz="20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6" name="Picture 2" descr="Funade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9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33" y="195942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11442"/>
              </p:ext>
            </p:extLst>
          </p:nvPr>
        </p:nvGraphicFramePr>
        <p:xfrm>
          <a:off x="548640" y="1867986"/>
          <a:ext cx="7001691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7001691">
                  <a:extLst>
                    <a:ext uri="{9D8B030D-6E8A-4147-A177-3AD203B41FA5}">
                      <a16:colId xmlns:a16="http://schemas.microsoft.com/office/drawing/2014/main" val="3757382790"/>
                    </a:ext>
                  </a:extLst>
                </a:gridCol>
              </a:tblGrid>
              <a:tr h="24625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Oficio endereçado à capes (CGI) para solicitar os endereços eletrônicos dos Pro reitores de Pesquisa e pós graduação para uma atuação mais próxima.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130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Oficio endereçado a todas as IES particulares que possuem programas de Pós graduação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685001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8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84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818" y="151310"/>
            <a:ext cx="3818846" cy="66782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598" y="151310"/>
            <a:ext cx="4555945" cy="66145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77066"/>
            <a:ext cx="1006472" cy="598034"/>
          </a:xfrm>
          <a:prstGeom prst="rect">
            <a:avLst/>
          </a:prstGeom>
        </p:spPr>
      </p:pic>
      <p:pic>
        <p:nvPicPr>
          <p:cNvPr id="7" name="Picture 2" descr="Funade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95943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3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39" y="2622097"/>
            <a:ext cx="9867900" cy="409575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201239" y="4323806"/>
            <a:ext cx="10281012" cy="23940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887" y="95996"/>
            <a:ext cx="4440760" cy="25261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9" name="Picture 2" descr="Funade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4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16094" y="6123441"/>
            <a:ext cx="1006472" cy="59803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859" y="197848"/>
            <a:ext cx="2868249" cy="19828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14" y="197848"/>
            <a:ext cx="6040321" cy="66601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244" y="2643460"/>
            <a:ext cx="5320269" cy="3600586"/>
          </a:xfrm>
          <a:prstGeom prst="rect">
            <a:avLst/>
          </a:prstGeom>
        </p:spPr>
      </p:pic>
      <p:pic>
        <p:nvPicPr>
          <p:cNvPr id="6" name="Picture 2" descr="Funade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2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72466" y="437742"/>
            <a:ext cx="11536819" cy="3400425"/>
            <a:chOff x="342899" y="280987"/>
            <a:chExt cx="11536819" cy="3400425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7943" y="3176587"/>
              <a:ext cx="10391775" cy="504825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899" y="280987"/>
              <a:ext cx="11506200" cy="2895600"/>
            </a:xfrm>
            <a:prstGeom prst="rect">
              <a:avLst/>
            </a:prstGeom>
          </p:spPr>
        </p:pic>
      </p:grpSp>
      <p:sp>
        <p:nvSpPr>
          <p:cNvPr id="5" name="CaixaDeTexto 4"/>
          <p:cNvSpPr txBox="1"/>
          <p:nvPr/>
        </p:nvSpPr>
        <p:spPr>
          <a:xfrm>
            <a:off x="10675287" y="5238207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Julho/2018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7" name="Picture 2" descr="Funade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sultado de imagem para qual caminho seguir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09" y="4236245"/>
            <a:ext cx="3402713" cy="237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92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4" name="Picture 2" descr="Funade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731520"/>
            <a:ext cx="6548845" cy="491163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699280" y="1864864"/>
            <a:ext cx="37621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Profa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Adriana </a:t>
            </a:r>
            <a:r>
              <a:rPr lang="pt-B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Tonini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(CNPq), </a:t>
            </a:r>
            <a:endParaRPr lang="pt-B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Barone (CNE) </a:t>
            </a:r>
            <a:endParaRPr lang="pt-B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Murilo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Mendes (Senado)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574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2233748"/>
            <a:ext cx="3667317" cy="205086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889386" y="718457"/>
            <a:ext cx="7942218" cy="567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que o princípio da igualdade jurídica estabelecido no caput do artigo 5 da Constituição da República Federativa do Brasil de 1988 impõe-se como fundamental ao sistema jurídico brasileiro;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que, portanto, ele se afirma no tratamento não discriminatório dado pela lei e na aplicação da lei a pessoas físicas e jurídicas;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que por força deste princípio todas as Instituições de Ensino Superior, independentemente de suas naturezas jurídicas, passam pelas mesmas exigências  regulatórias e processos avaliativos de qualidade perante o MEC, CAPES e demais órgãos regulatórios;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o enorme impacto social para a formação profissional, produção de conhecimentos e inovação que as instituições de ensino superior privadas, com ou sem fins lucrativos, apresentam no país;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Considerando, por fim, a falta de regulamentação dos fundos </a:t>
            </a:r>
            <a:r>
              <a:rPr lang="pt-BR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patrimôniais</a:t>
            </a: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instituições de ensino superior e institutos de pesquisa;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pró-reitores de pesquisa e pós-graduação de IES particulares encaminha suas sugestões de alteração do texto do Projeto de Lei n. 158/2017.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5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27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79965" y="190707"/>
            <a:ext cx="762435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FUNDOS PATRIMONIAIS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 As instituições de ensino superior, </a:t>
            </a: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independentemente de sua natureza jurídica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as instituições de ciência, tecnologia e de inovação, poderão instituir fundos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patrimoniais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vinculados, com personalidade jurídica de direito privado, com o propósito único de arrecadar, gerir e destinar doações de pessoas físicas e jurídicas.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Inclusão de um parágrafo 3 no artigo 1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3º Aplicam-se as disposições desta Lei, às instituições de ensino superior privadas com ou sem fins lucrativos e que possua, no </a:t>
            </a:r>
            <a:r>
              <a:rPr lang="pt-BR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minímo</a:t>
            </a: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um programa de pós-graduação </a:t>
            </a:r>
            <a:r>
              <a:rPr lang="pt-BR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stricto sensu</a:t>
            </a: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reconhecido pela CAPES.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273541"/>
            <a:ext cx="3667317" cy="205086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278938" y="4608694"/>
            <a:ext cx="99538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avaliação ao qual os programas de todas as IES particulares ou públicas são avaliados junto à CAPES, utilizam as mesmas métricas, e há no Brasil inúmeros os programas de IES particulares com nota considerada de Excelência. Nesta métrica, com números sólidos e comprovados pela rigorosa avaliação da CAPES, os programas de Pós-Graduação, após a avaliação quadrienal (2013-2016) estão classificados em estrato 5, 6 e 7 (elevada qualidade e excelência) somam 27,1% em IES Federais, 39,1% em IES Estaduais, 9,4% em IES Municipais e 22,7% em IES Particulares.</a:t>
            </a:r>
            <a:endParaRPr lang="pt-BR" b="1" dirty="0">
              <a:solidFill>
                <a:srgbClr val="0000CC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6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23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14300"/>
            <a:ext cx="10963275" cy="66294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4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4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82064"/>
            <a:ext cx="11049000" cy="29146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10" y="3052823"/>
            <a:ext cx="5818550" cy="33119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364" y="3483463"/>
            <a:ext cx="5654585" cy="230025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155444"/>
            <a:ext cx="1006472" cy="598034"/>
          </a:xfrm>
          <a:prstGeom prst="rect">
            <a:avLst/>
          </a:prstGeom>
        </p:spPr>
      </p:pic>
      <p:pic>
        <p:nvPicPr>
          <p:cNvPr id="6" name="Picture 2" descr="Funade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4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49086" y="953583"/>
            <a:ext cx="10711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Sociedade espera que a pesquisa traga impacto intelectual, mas quer também impacto econômico e social</a:t>
            </a:r>
          </a:p>
          <a:p>
            <a:pPr algn="ctr"/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80560" y="222069"/>
            <a:ext cx="2860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IMPORTANTE 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Resultado de imagem para transmissÃ£o de conhe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73" y="1971032"/>
            <a:ext cx="5205578" cy="277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7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12381" y="5037463"/>
            <a:ext cx="5013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CC"/>
                </a:solidFill>
              </a:rPr>
              <a:t>Divulgar de forma eficaz pesquisas para a população e o impacto daquela pesquisa</a:t>
            </a:r>
            <a:endParaRPr lang="pt-BR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5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9632" y="1544917"/>
            <a:ext cx="1056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Relação entre o ensino superior e a sociedade para além das missões das Universidades: </a:t>
            </a:r>
            <a:r>
              <a:rPr lang="pt-BR" sz="2400" b="1" dirty="0" smtClean="0">
                <a:solidFill>
                  <a:srgbClr val="FF0000"/>
                </a:solidFill>
              </a:rPr>
              <a:t>Educação e investigação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56907" y="6323483"/>
            <a:ext cx="5271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 smtClean="0"/>
              <a:t>Görason</a:t>
            </a:r>
            <a:r>
              <a:rPr lang="pt-BR" sz="1600" dirty="0" smtClean="0"/>
              <a:t> et al., 2009; </a:t>
            </a:r>
            <a:r>
              <a:rPr lang="pt-BR" sz="1600" dirty="0" err="1" smtClean="0"/>
              <a:t>Jongbloed</a:t>
            </a:r>
            <a:r>
              <a:rPr lang="pt-BR" sz="1600" dirty="0" smtClean="0"/>
              <a:t> et al., 2008; </a:t>
            </a:r>
            <a:r>
              <a:rPr lang="pt-BR" sz="1600" dirty="0" err="1"/>
              <a:t>Tuunainen</a:t>
            </a:r>
            <a:r>
              <a:rPr lang="pt-BR" sz="1600" dirty="0"/>
              <a:t>, </a:t>
            </a:r>
            <a:r>
              <a:rPr lang="pt-BR" sz="1600" dirty="0" smtClean="0"/>
              <a:t>2005</a:t>
            </a: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8543" y="3318767"/>
            <a:ext cx="10567853" cy="188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/>
              <a:t>A terceira missão engloba uma ampla gama de atividades que envolvem a </a:t>
            </a:r>
            <a:r>
              <a:rPr lang="pt-BR" sz="2400" b="1" dirty="0" smtClean="0">
                <a:solidFill>
                  <a:srgbClr val="0000CC"/>
                </a:solidFill>
              </a:rPr>
              <a:t>geração</a:t>
            </a:r>
            <a:r>
              <a:rPr lang="pt-BR" sz="2400" b="1" dirty="0" smtClean="0"/>
              <a:t>, </a:t>
            </a:r>
            <a:r>
              <a:rPr lang="pt-BR" sz="2400" b="1" dirty="0" smtClean="0">
                <a:solidFill>
                  <a:srgbClr val="00FF00"/>
                </a:solidFill>
              </a:rPr>
              <a:t>utilização</a:t>
            </a:r>
            <a:r>
              <a:rPr lang="pt-BR" sz="2400" b="1" dirty="0" smtClean="0"/>
              <a:t>, </a:t>
            </a:r>
            <a:r>
              <a:rPr lang="pt-BR" sz="2400" b="1" dirty="0" smtClean="0">
                <a:solidFill>
                  <a:srgbClr val="FF0000"/>
                </a:solidFill>
              </a:rPr>
              <a:t>aplicação</a:t>
            </a:r>
            <a:r>
              <a:rPr lang="pt-BR" sz="2400" b="1" dirty="0" smtClean="0"/>
              <a:t> e exploração do </a:t>
            </a:r>
            <a:r>
              <a:rPr lang="pt-BR" sz="3200" b="1" dirty="0" smtClean="0">
                <a:latin typeface="Bradley Hand ITC" panose="03070402050302030203" pitchFamily="66" charset="0"/>
              </a:rPr>
              <a:t>conhecimento</a:t>
            </a:r>
            <a:r>
              <a:rPr lang="pt-BR" sz="2400" b="1" dirty="0" smtClean="0"/>
              <a:t> e outras capacidades</a:t>
            </a:r>
            <a:r>
              <a:rPr lang="pt-BR" sz="2400" b="1" u="sng" dirty="0" smtClean="0"/>
              <a:t> fora dos ambientes acadêmicos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04518" y="288910"/>
            <a:ext cx="316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Terceira Missão</a:t>
            </a:r>
            <a:endParaRPr lang="pt-BR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8" name="Picture 2" descr="Funade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6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9005" y="268008"/>
            <a:ext cx="442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Ciência e Tecnologia – Malefícios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35978" y="939221"/>
            <a:ext cx="450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CC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Trazem problemas para o meio ambiente (54%)</a:t>
            </a:r>
            <a:endParaRPr lang="pt-BR" sz="2400" b="1" dirty="0">
              <a:solidFill>
                <a:srgbClr val="0000CC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7165" y="2124161"/>
            <a:ext cx="450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CC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Redução de emprego (43%)</a:t>
            </a:r>
            <a:endParaRPr lang="pt-BR" sz="2400" b="1" dirty="0">
              <a:solidFill>
                <a:srgbClr val="0000CC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389223" y="1979666"/>
            <a:ext cx="450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CC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Provocam o surgimento de novas doenças (41%)</a:t>
            </a:r>
            <a:endParaRPr lang="pt-BR" sz="2400" b="1" dirty="0">
              <a:solidFill>
                <a:srgbClr val="0000CC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2529" y="3321244"/>
            <a:ext cx="495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Produção de alimentos menos saudáveis (32%)</a:t>
            </a:r>
            <a:endParaRPr lang="pt-BR" sz="2000" b="1" dirty="0">
              <a:solidFill>
                <a:srgbClr val="00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14417" y="3343824"/>
            <a:ext cx="4506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Aumento das desigualdades (21%)</a:t>
            </a:r>
            <a:endParaRPr lang="pt-BR" sz="2000" b="1" dirty="0">
              <a:solidFill>
                <a:srgbClr val="00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95314" y="4069962"/>
            <a:ext cx="4506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Desenvolvimento de bombas nucleares (5%)</a:t>
            </a:r>
            <a:endParaRPr lang="pt-BR" sz="1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4790291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Mal uso da internet/tráfico de drogas pela internet (3%)</a:t>
            </a:r>
            <a:endParaRPr lang="pt-BR" sz="1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17221" y="5312031"/>
            <a:ext cx="365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Escondem informações (2%)</a:t>
            </a:r>
            <a:endParaRPr lang="pt-BR" sz="1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695399" y="5307086"/>
            <a:ext cx="365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Prejuízos para saúde (2%)</a:t>
            </a:r>
            <a:endParaRPr lang="pt-BR" sz="1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469084" y="4748560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Prejudica o desenvolvimento/crescimento das crianças (4%)</a:t>
            </a:r>
            <a:endParaRPr lang="pt-BR" sz="1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595314" y="530597"/>
            <a:ext cx="4872446" cy="15040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7605" y="1649728"/>
            <a:ext cx="4872446" cy="15040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7358736" y="1614608"/>
            <a:ext cx="4537172" cy="13341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-1" y="5939248"/>
            <a:ext cx="1212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1%: Interfere na qualidade do ensino; trazem problemas com a religião; interfere na qualidade do ar; fabricação de armas; reduz a inteligência dos jovens; gastos inúteis; falta de compreensão humana, cobaias humanas; clonagem; jogos que geram individualismo/egoísmo/competitividade; muita violência</a:t>
            </a:r>
            <a:endParaRPr lang="pt-BR" sz="1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09005" y="6290515"/>
            <a:ext cx="759500" cy="451286"/>
          </a:xfrm>
          <a:prstGeom prst="rect">
            <a:avLst/>
          </a:prstGeom>
        </p:spPr>
      </p:pic>
      <p:pic>
        <p:nvPicPr>
          <p:cNvPr id="19" name="Picture 2" descr="Funade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766" y="6380221"/>
            <a:ext cx="723158" cy="36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7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t="12191" r="18238" b="10285"/>
          <a:stretch/>
        </p:blipFill>
        <p:spPr>
          <a:xfrm>
            <a:off x="1254034" y="10886"/>
            <a:ext cx="9666514" cy="684711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4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0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216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6955" y="6410292"/>
            <a:ext cx="216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Crédito: NOAA/NASA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373288" y="3278778"/>
            <a:ext cx="3344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pt-BR" sz="2400" b="1" smtClean="0">
                <a:solidFill>
                  <a:schemeClr val="accent1">
                    <a:lumMod val="75000"/>
                  </a:schemeClr>
                </a:solidFill>
              </a:rPr>
              <a:t> Recessão econômica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66706" y="910047"/>
            <a:ext cx="3344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Envelhecimento populacional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93070" y="1741043"/>
            <a:ext cx="3344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Qualificação Profissional deficiente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33253" y="3283858"/>
            <a:ext cx="3344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Força de trabalho despreparada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2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623" y="201279"/>
            <a:ext cx="6675120" cy="59816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4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4"/>
          <a:stretch/>
        </p:blipFill>
        <p:spPr bwMode="auto">
          <a:xfrm>
            <a:off x="390031" y="1783190"/>
            <a:ext cx="3675561" cy="28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160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4873" y="351722"/>
            <a:ext cx="501265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SOCIEDADE DO CONHECIMENTO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1350" y="1302582"/>
            <a:ext cx="11422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Bradley Hand ITC" panose="03070402050302030203" pitchFamily="66" charset="0"/>
              </a:rPr>
              <a:t>“A qualidade de vida das pessoas, e o nível de desenvolvimento das nações dependem, cada vez mais, da velocidade e eficácia com que estas produzem, absorvem e utilizam os conhecimentos científicos, tecnológicos e inovações”</a:t>
            </a:r>
            <a:endParaRPr lang="pt-BR" sz="2800" b="1" dirty="0">
              <a:latin typeface="Bradley Hand ITC" panose="03070402050302030203" pitchFamily="66" charset="0"/>
            </a:endParaRPr>
          </a:p>
        </p:txBody>
      </p:sp>
      <p:sp>
        <p:nvSpPr>
          <p:cNvPr id="5" name="Estrela de 5 Pontas 4"/>
          <p:cNvSpPr/>
          <p:nvPr/>
        </p:nvSpPr>
        <p:spPr>
          <a:xfrm>
            <a:off x="4858606" y="3848668"/>
            <a:ext cx="359742" cy="35474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327527" y="3762979"/>
            <a:ext cx="6724598" cy="2542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Educação fundamental/média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Estímulo à criatividade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Conhecimento sólido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Solidificação das carreiras profissionais/excelência das universidades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Pesquisa fundamental em todas as áreas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Pesquisa tecnológica – desenvolvimento e Inovação</a:t>
            </a:r>
            <a:endParaRPr lang="pt-BR" b="1" dirty="0"/>
          </a:p>
        </p:txBody>
      </p:sp>
      <p:sp>
        <p:nvSpPr>
          <p:cNvPr id="8" name="Estrela de 5 Pontas 7"/>
          <p:cNvSpPr/>
          <p:nvPr/>
        </p:nvSpPr>
        <p:spPr>
          <a:xfrm>
            <a:off x="4888174" y="4260380"/>
            <a:ext cx="359742" cy="35474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5 Pontas 8"/>
          <p:cNvSpPr/>
          <p:nvPr/>
        </p:nvSpPr>
        <p:spPr>
          <a:xfrm>
            <a:off x="4888175" y="4656162"/>
            <a:ext cx="359742" cy="35474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5 Pontas 9"/>
          <p:cNvSpPr/>
          <p:nvPr/>
        </p:nvSpPr>
        <p:spPr>
          <a:xfrm>
            <a:off x="4888175" y="5065599"/>
            <a:ext cx="359742" cy="35474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 de 5 Pontas 10"/>
          <p:cNvSpPr/>
          <p:nvPr/>
        </p:nvSpPr>
        <p:spPr>
          <a:xfrm>
            <a:off x="4874526" y="5488678"/>
            <a:ext cx="359742" cy="35474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trela de 5 Pontas 11"/>
          <p:cNvSpPr/>
          <p:nvPr/>
        </p:nvSpPr>
        <p:spPr>
          <a:xfrm>
            <a:off x="4888174" y="5898111"/>
            <a:ext cx="359742" cy="35474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32014" y="6518662"/>
            <a:ext cx="3426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Adaptado da Apresentação Dra. Maria José Giannini</a:t>
            </a:r>
            <a:endParaRPr lang="pt-BR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14874" y="4026040"/>
            <a:ext cx="3615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CC"/>
                </a:solidFill>
                <a:latin typeface="Brush Script MT" panose="03060802040406070304" pitchFamily="66" charset="0"/>
              </a:rPr>
              <a:t>Sistema de educação sólido em todos os níveis</a:t>
            </a:r>
            <a:endParaRPr lang="pt-BR" sz="4000" b="1" dirty="0">
              <a:solidFill>
                <a:srgbClr val="0000CC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39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dia c da ciencia 2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2" y="195942"/>
            <a:ext cx="4492449" cy="635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444" y="727967"/>
            <a:ext cx="7032538" cy="52899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5" name="Picture 2" descr="Funade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53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4"/>
          <a:stretch/>
        </p:blipFill>
        <p:spPr>
          <a:xfrm>
            <a:off x="1278938" y="209514"/>
            <a:ext cx="6374675" cy="61535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059782" y="1371600"/>
            <a:ext cx="38811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b="1" dirty="0" smtClean="0">
                <a:solidFill>
                  <a:srgbClr val="0000CC"/>
                </a:solidFill>
                <a:latin typeface="Informal Roman" panose="030604020304060B0204" pitchFamily="66" charset="0"/>
              </a:rPr>
              <a:t>UNIR ESFORÇOS</a:t>
            </a:r>
          </a:p>
          <a:p>
            <a:pPr marL="514350" indent="-514350">
              <a:buFont typeface="+mj-lt"/>
              <a:buAutoNum type="arabicPeriod"/>
            </a:pPr>
            <a:endParaRPr lang="pt-BR" sz="2800" b="1" dirty="0">
              <a:solidFill>
                <a:srgbClr val="0000CC"/>
              </a:solidFill>
              <a:latin typeface="Informal Roman" panose="030604020304060B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2800" b="1" dirty="0" smtClean="0">
                <a:solidFill>
                  <a:srgbClr val="0000CC"/>
                </a:solidFill>
                <a:latin typeface="Informal Roman" panose="030604020304060B0204" pitchFamily="66" charset="0"/>
              </a:rPr>
              <a:t>OBJETIVOS COMUNS </a:t>
            </a:r>
          </a:p>
          <a:p>
            <a:pPr marL="514350" indent="-514350">
              <a:buFont typeface="+mj-lt"/>
              <a:buAutoNum type="arabicPeriod"/>
            </a:pPr>
            <a:endParaRPr lang="pt-BR" sz="2800" b="1" dirty="0">
              <a:solidFill>
                <a:srgbClr val="0000CC"/>
              </a:solidFill>
              <a:latin typeface="Informal Roman" panose="030604020304060B0204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2800" b="1" dirty="0">
              <a:solidFill>
                <a:srgbClr val="0000CC"/>
              </a:solidFill>
              <a:latin typeface="Informal Roman" panose="030604020304060B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37715" y="4140926"/>
            <a:ext cx="393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Continuar com perseverança!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6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26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91188" y="4895858"/>
            <a:ext cx="77059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Bradley Hand Bold"/>
                <a:cs typeface="Bradley Hand Bold"/>
              </a:rPr>
              <a:t>Prof. Dr. Marcelo H. Napimoga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  <a:latin typeface="Bradley Hand Bold"/>
                <a:cs typeface="Bradley Hand Bold"/>
                <a:hlinkClick r:id="rId3"/>
              </a:rPr>
              <a:t>m</a:t>
            </a:r>
            <a:r>
              <a:rPr lang="en-US" sz="3600" dirty="0" smtClean="0">
                <a:solidFill>
                  <a:srgbClr val="FFFFFF"/>
                </a:solidFill>
                <a:latin typeface="Bradley Hand Bold"/>
                <a:cs typeface="Bradley Hand Bold"/>
                <a:hlinkClick r:id="rId3"/>
              </a:rPr>
              <a:t>arcelo.napimoga@slmandic.edu.br</a:t>
            </a:r>
            <a:endParaRPr lang="en-US" sz="3600" dirty="0" smtClean="0">
              <a:solidFill>
                <a:srgbClr val="FFFFFF"/>
              </a:solidFill>
              <a:latin typeface="Bradley Hand Bold"/>
              <a:cs typeface="Bradley Hand Bold"/>
            </a:endParaRPr>
          </a:p>
        </p:txBody>
      </p:sp>
      <p:pic>
        <p:nvPicPr>
          <p:cNvPr id="18434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9" y="0"/>
            <a:ext cx="4802157" cy="25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unade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89" y="264094"/>
            <a:ext cx="3084572" cy="154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814947" y="2642489"/>
            <a:ext cx="8268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00FF"/>
                </a:solidFill>
              </a:rPr>
              <a:t>Planejamento e Gestão da Pós-Graduação e Pesquisa das IES Particulares</a:t>
            </a:r>
            <a:r>
              <a:rPr lang="pt-BR" sz="3600" b="1" dirty="0" smtClean="0">
                <a:solidFill>
                  <a:srgbClr val="0000FF"/>
                </a:solidFill>
              </a:rPr>
              <a:t>.</a:t>
            </a:r>
            <a:endParaRPr lang="pt-BR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9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3" y="1533146"/>
            <a:ext cx="6863443" cy="425533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01048" y="4105302"/>
            <a:ext cx="5167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163 IES particulares excluindo, as Comunitárias</a:t>
            </a:r>
            <a:endParaRPr lang="pt-BR" sz="20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6" name="Picture 2" descr="Funade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2416629" y="2743202"/>
            <a:ext cx="4284617" cy="12017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891468" y="265049"/>
            <a:ext cx="8268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00FF"/>
                </a:solidFill>
                <a:latin typeface="Bradley Hand ITC" panose="03070402050302030203" pitchFamily="66" charset="0"/>
              </a:rPr>
              <a:t>Quantos somos?</a:t>
            </a:r>
            <a:endParaRPr lang="pt-BR" sz="4400" b="1" dirty="0">
              <a:solidFill>
                <a:srgbClr val="0000F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1292" y="1348480"/>
            <a:ext cx="23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792 programas ao todo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92286" y="5860226"/>
            <a:ext cx="3811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Dados extraídos do GEOCAPES (julho/2018)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3689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948519"/>
              </p:ext>
            </p:extLst>
          </p:nvPr>
        </p:nvGraphicFramePr>
        <p:xfrm>
          <a:off x="3385113" y="1657404"/>
          <a:ext cx="7001691" cy="470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Prism 6" r:id="rId3" imgW="3320451" imgH="2232235" progId="Prism6.Document">
                  <p:embed/>
                </p:oleObj>
              </mc:Choice>
              <mc:Fallback>
                <p:oleObj name="Prism 6" r:id="rId3" imgW="3320451" imgH="2232235" progId="Prism6.Document">
                  <p:embed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5113" y="1657404"/>
                        <a:ext cx="7001691" cy="470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915852" y="2939143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164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35750" y="3779433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250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6" name="Picture 2" descr="Funade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079829" y="493315"/>
            <a:ext cx="754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Viner Hand ITC" panose="03070502030502020203" pitchFamily="66" charset="0"/>
              </a:rPr>
              <a:t>IES particulares com Programas stricto sensu</a:t>
            </a:r>
            <a:endParaRPr lang="pt-BR" sz="2800" b="1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0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280726"/>
              </p:ext>
            </p:extLst>
          </p:nvPr>
        </p:nvGraphicFramePr>
        <p:xfrm>
          <a:off x="243701" y="1313641"/>
          <a:ext cx="6103079" cy="434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rism 6" r:id="rId3" imgW="3137502" imgH="2232235" progId="Prism6.Document">
                  <p:embed/>
                </p:oleObj>
              </mc:Choice>
              <mc:Fallback>
                <p:oleObj name="Prism 6" r:id="rId3" imgW="3137502" imgH="2232235" progId="Prism6.Document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701" y="1313641"/>
                        <a:ext cx="6103079" cy="434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146011" y="2185027"/>
            <a:ext cx="4142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Presente em 43 Áreas da CAPES</a:t>
            </a:r>
          </a:p>
          <a:p>
            <a:r>
              <a:rPr lang="pt-BR" sz="2400" dirty="0" smtClean="0"/>
              <a:t>Ausente em 6 Áreas da CAPES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3418" y="3717593"/>
            <a:ext cx="46291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Não possui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ANTROPOLOGIA / ARQUEOLOGIA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CIÊNCIAS BIOLÓGICAS III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FILOSOFIA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GEOGRAFIA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MATEMÁTICA / PROBABILIDADE E ESTATÍSTICA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NUTRIÇÃO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6" name="Picture 2" descr="Funade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5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1396" y="1515293"/>
            <a:ext cx="513364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Não possui</a:t>
            </a:r>
          </a:p>
          <a:p>
            <a:endParaRPr lang="pt-BR" sz="2000" b="1" dirty="0"/>
          </a:p>
          <a:p>
            <a:r>
              <a:rPr lang="pt-BR" sz="2000" b="1" dirty="0" smtClean="0">
                <a:solidFill>
                  <a:srgbClr val="FF0000"/>
                </a:solidFill>
              </a:rPr>
              <a:t>ANTROPOLOGIA / ARQUEOLOGIA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ASTRONOMIA / FÍSICA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CIÊNCIA DE ALIMENTOS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CIÊNCIAS BIOLÓGICAS II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CIÊNCIAS BIOLÓGICAS III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FILOSOFIA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GEOCIÊNCIAS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GEOGRAFIA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LINGUÍSTICA E LITERATURA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MATEMÁTICA / PROBABILIDADE E ESTATÍSTICA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NUTRIÇÃO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QUÍMICA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SERVIÇO SOCIAL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SOCIOLOGIA</a:t>
            </a:r>
            <a:endParaRPr lang="pt-B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079241"/>
              </p:ext>
            </p:extLst>
          </p:nvPr>
        </p:nvGraphicFramePr>
        <p:xfrm>
          <a:off x="6535045" y="2107408"/>
          <a:ext cx="4694172" cy="334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Prism 6" r:id="rId3" imgW="3137502" imgH="2232235" progId="Prism6.Document">
                  <p:embed/>
                </p:oleObj>
              </mc:Choice>
              <mc:Fallback>
                <p:oleObj name="Prism 6" r:id="rId3" imgW="3137502" imgH="2232235" progId="Prism6.Document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5045" y="2107408"/>
                        <a:ext cx="4694172" cy="3340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419704" y="240227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35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673146" y="242890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14</a:t>
            </a:r>
            <a:endParaRPr lang="pt-BR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818187" y="548639"/>
            <a:ext cx="854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3333CC"/>
                </a:solidFill>
              </a:rPr>
              <a:t>Programas Profissionais de Pós-Graduação - Particulares</a:t>
            </a:r>
            <a:endParaRPr lang="pt-BR" sz="2800" b="1" dirty="0">
              <a:solidFill>
                <a:srgbClr val="3333CC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12" name="Picture 2" descr="Funade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4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97306" y="1906870"/>
            <a:ext cx="530388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Não possui</a:t>
            </a:r>
          </a:p>
          <a:p>
            <a:endParaRPr lang="pt-BR" sz="2000" b="1" dirty="0"/>
          </a:p>
          <a:p>
            <a:r>
              <a:rPr lang="pt-BR" sz="2000" b="1" dirty="0" smtClean="0">
                <a:solidFill>
                  <a:srgbClr val="FF0000"/>
                </a:solidFill>
              </a:rPr>
              <a:t>ANTROPOLOGIA / ARQUEOLOGIA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ARTES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CIÊNCIA POLÍTICA E RELAÇÕES INTERNACIONAIS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CIÊNCIAS BIOLÓGICAS III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FILOSOFIA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GEOGRAFIA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MATEMÁTICA / PROBABILIDADE E ESTATÍSTICA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MATERIAIS 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NUTRIÇÃO</a:t>
            </a:r>
          </a:p>
          <a:p>
            <a:endParaRPr lang="pt-BR" sz="2000" b="1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008867" y="457200"/>
            <a:ext cx="8446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3333CC"/>
                </a:solidFill>
              </a:rPr>
              <a:t>Programas Acadêmicos de Pós-Graduação - Particulares</a:t>
            </a:r>
            <a:endParaRPr lang="pt-BR" sz="2800" b="1" dirty="0">
              <a:solidFill>
                <a:srgbClr val="3333CC"/>
              </a:solidFill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902755"/>
              </p:ext>
            </p:extLst>
          </p:nvPr>
        </p:nvGraphicFramePr>
        <p:xfrm>
          <a:off x="6528702" y="2049508"/>
          <a:ext cx="4600851" cy="327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rism 6" r:id="rId3" imgW="3137502" imgH="2232235" progId="Prism6.Document">
                  <p:embed/>
                </p:oleObj>
              </mc:Choice>
              <mc:Fallback>
                <p:oleObj name="Prism 6" r:id="rId3" imgW="3137502" imgH="2232235" progId="Prism6.Document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8702" y="2049508"/>
                        <a:ext cx="4600851" cy="3273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576460" y="232390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40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829902" y="23505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9</a:t>
            </a:r>
            <a:endParaRPr lang="pt-BR" sz="2000" b="1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5226"/>
          <a:stretch/>
        </p:blipFill>
        <p:spPr>
          <a:xfrm>
            <a:off x="272466" y="6064003"/>
            <a:ext cx="1006472" cy="598034"/>
          </a:xfrm>
          <a:prstGeom prst="rect">
            <a:avLst/>
          </a:prstGeom>
        </p:spPr>
      </p:pic>
      <p:pic>
        <p:nvPicPr>
          <p:cNvPr id="11" name="Picture 2" descr="Funade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27" y="6182880"/>
            <a:ext cx="958312" cy="4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2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1434</Words>
  <Application>Microsoft Office PowerPoint</Application>
  <PresentationFormat>Widescreen</PresentationFormat>
  <Paragraphs>235</Paragraphs>
  <Slides>43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6" baseType="lpstr">
      <vt:lpstr>Andalus</vt:lpstr>
      <vt:lpstr>Arial</vt:lpstr>
      <vt:lpstr>Bradley Hand Bold</vt:lpstr>
      <vt:lpstr>Bradley Hand ITC</vt:lpstr>
      <vt:lpstr>Brush Script MT</vt:lpstr>
      <vt:lpstr>Calibri</vt:lpstr>
      <vt:lpstr>Calibri Light</vt:lpstr>
      <vt:lpstr>Informal Roman</vt:lpstr>
      <vt:lpstr>Segoe Print</vt:lpstr>
      <vt:lpstr>Times New Roman</vt:lpstr>
      <vt:lpstr>Viner Hand ITC</vt:lpstr>
      <vt:lpstr>Tema do Office</vt:lpstr>
      <vt:lpstr>Prism 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Napimoga</dc:creator>
  <cp:lastModifiedBy>Marcelo Napimoga</cp:lastModifiedBy>
  <cp:revision>55</cp:revision>
  <dcterms:created xsi:type="dcterms:W3CDTF">2018-07-20T19:13:14Z</dcterms:created>
  <dcterms:modified xsi:type="dcterms:W3CDTF">2018-09-11T13:37:54Z</dcterms:modified>
</cp:coreProperties>
</file>